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59"/>
  </p:notesMasterIdLst>
  <p:handoutMasterIdLst>
    <p:handoutMasterId r:id="rId60"/>
  </p:handoutMasterIdLst>
  <p:sldIdLst>
    <p:sldId id="1338" r:id="rId2"/>
    <p:sldId id="4205" r:id="rId3"/>
    <p:sldId id="4191" r:id="rId4"/>
    <p:sldId id="4095" r:id="rId5"/>
    <p:sldId id="4182" r:id="rId6"/>
    <p:sldId id="4102" r:id="rId7"/>
    <p:sldId id="4103" r:id="rId8"/>
    <p:sldId id="4185" r:id="rId9"/>
    <p:sldId id="4190" r:id="rId10"/>
    <p:sldId id="4156" r:id="rId11"/>
    <p:sldId id="4155" r:id="rId12"/>
    <p:sldId id="4188" r:id="rId13"/>
    <p:sldId id="4193" r:id="rId14"/>
    <p:sldId id="4186" r:id="rId15"/>
    <p:sldId id="4187" r:id="rId16"/>
    <p:sldId id="4189" r:id="rId17"/>
    <p:sldId id="4192" r:id="rId18"/>
    <p:sldId id="4194" r:id="rId19"/>
    <p:sldId id="4196" r:id="rId20"/>
    <p:sldId id="4097" r:id="rId21"/>
    <p:sldId id="259" r:id="rId22"/>
    <p:sldId id="256" r:id="rId23"/>
    <p:sldId id="262" r:id="rId24"/>
    <p:sldId id="4176" r:id="rId25"/>
    <p:sldId id="4177" r:id="rId26"/>
    <p:sldId id="4105" r:id="rId27"/>
    <p:sldId id="4106" r:id="rId28"/>
    <p:sldId id="4111" r:id="rId29"/>
    <p:sldId id="4112" r:id="rId30"/>
    <p:sldId id="4115" r:id="rId31"/>
    <p:sldId id="4118" r:id="rId32"/>
    <p:sldId id="4116" r:id="rId33"/>
    <p:sldId id="4117" r:id="rId34"/>
    <p:sldId id="4119" r:id="rId35"/>
    <p:sldId id="4170" r:id="rId36"/>
    <p:sldId id="4195" r:id="rId37"/>
    <p:sldId id="4175" r:id="rId38"/>
    <p:sldId id="4197" r:id="rId39"/>
    <p:sldId id="4198" r:id="rId40"/>
    <p:sldId id="4199" r:id="rId41"/>
    <p:sldId id="4200" r:id="rId42"/>
    <p:sldId id="4202" r:id="rId43"/>
    <p:sldId id="4201" r:id="rId44"/>
    <p:sldId id="4203" r:id="rId45"/>
    <p:sldId id="4204" r:id="rId46"/>
    <p:sldId id="4206" r:id="rId47"/>
    <p:sldId id="4207" r:id="rId48"/>
    <p:sldId id="4208" r:id="rId49"/>
    <p:sldId id="4209" r:id="rId50"/>
    <p:sldId id="4211" r:id="rId51"/>
    <p:sldId id="4214" r:id="rId52"/>
    <p:sldId id="4212" r:id="rId53"/>
    <p:sldId id="4210" r:id="rId54"/>
    <p:sldId id="4213" r:id="rId55"/>
    <p:sldId id="4215" r:id="rId56"/>
    <p:sldId id="4216" r:id="rId57"/>
    <p:sldId id="421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EE0C1E57-A605-6A46-A127-E2C0A380A112}">
          <p14:sldIdLst>
            <p14:sldId id="1338"/>
            <p14:sldId id="4205"/>
          </p14:sldIdLst>
        </p14:section>
        <p14:section name="Section 1 introduction" id="{7B48A78F-042C-6640-9F47-356E23E8EA2F}">
          <p14:sldIdLst>
            <p14:sldId id="4191"/>
            <p14:sldId id="4095"/>
            <p14:sldId id="4182"/>
            <p14:sldId id="4102"/>
            <p14:sldId id="4103"/>
            <p14:sldId id="4185"/>
          </p14:sldIdLst>
        </p14:section>
        <p14:section name="Section 2 Where is business &amp; consultancy with AI enablement &#13;" id="{EC39FE24-D09D-0B42-85F1-C760C8CB24ED}">
          <p14:sldIdLst>
            <p14:sldId id="4190"/>
            <p14:sldId id="4156"/>
            <p14:sldId id="4155"/>
            <p14:sldId id="4188"/>
            <p14:sldId id="4193"/>
            <p14:sldId id="4186"/>
            <p14:sldId id="4187"/>
            <p14:sldId id="4189"/>
          </p14:sldIdLst>
        </p14:section>
        <p14:section name="Section 3: Case-based Review of what consultancies are doing with AI" id="{F160079A-BD04-1545-A180-608A6A935F78}">
          <p14:sldIdLst>
            <p14:sldId id="4192"/>
            <p14:sldId id="4194"/>
            <p14:sldId id="4196"/>
          </p14:sldIdLst>
        </p14:section>
        <p14:section name="McKinsey" id="{EA8A8362-5B08-214E-B3FB-CCE9D2DA5FBB}">
          <p14:sldIdLst>
            <p14:sldId id="4097"/>
            <p14:sldId id="259"/>
            <p14:sldId id="256"/>
            <p14:sldId id="262"/>
            <p14:sldId id="4176"/>
            <p14:sldId id="4177"/>
          </p14:sldIdLst>
        </p14:section>
        <p14:section name="BCG" id="{0D745170-6382-E543-A36A-FB011C7180AC}">
          <p14:sldIdLst>
            <p14:sldId id="4105"/>
            <p14:sldId id="4106"/>
          </p14:sldIdLst>
        </p14:section>
        <p14:section name="Bain" id="{7977D3EB-B3E9-D84C-BA47-26F6E88FFFB6}">
          <p14:sldIdLst>
            <p14:sldId id="4111"/>
            <p14:sldId id="4112"/>
          </p14:sldIdLst>
        </p14:section>
        <p14:section name="KPMG" id="{96C64747-5E68-9D42-831B-6BEBAFAAED57}">
          <p14:sldIdLst>
            <p14:sldId id="4115"/>
            <p14:sldId id="4118"/>
            <p14:sldId id="4116"/>
            <p14:sldId id="4117"/>
          </p14:sldIdLst>
        </p14:section>
        <p14:section name="Deloitte" id="{E7965539-6FB1-034C-9D9A-E784D42E9F1D}">
          <p14:sldIdLst>
            <p14:sldId id="4119"/>
          </p14:sldIdLst>
        </p14:section>
        <p14:section name="PWC" id="{6D30610E-92F2-674F-9F2E-9C4356DA87A1}">
          <p14:sldIdLst>
            <p14:sldId id="4170"/>
          </p14:sldIdLst>
        </p14:section>
        <p14:section name="Accenture" id="{900D3CA8-7DB2-144C-B1EC-2A70DF8FBD46}">
          <p14:sldIdLst>
            <p14:sldId id="4195"/>
          </p14:sldIdLst>
        </p14:section>
        <p14:section name="AI Challengers" id="{9CAF7275-190B-0D4C-866A-7606858D79D0}">
          <p14:sldIdLst>
            <p14:sldId id="4175"/>
            <p14:sldId id="4197"/>
            <p14:sldId id="4198"/>
            <p14:sldId id="4199"/>
            <p14:sldId id="4200"/>
            <p14:sldId id="4202"/>
            <p14:sldId id="4201"/>
          </p14:sldIdLst>
        </p14:section>
        <p14:section name="Section 4 – Brief Introduction to Technical Side of Vibe Consulting" id="{3EC7850F-7625-D64C-8BF1-83192CCA538C}">
          <p14:sldIdLst>
            <p14:sldId id="4203"/>
            <p14:sldId id="4204"/>
            <p14:sldId id="4206"/>
            <p14:sldId id="4207"/>
            <p14:sldId id="4208"/>
            <p14:sldId id="4209"/>
          </p14:sldIdLst>
        </p14:section>
        <p14:section name="Section 5 – AI Futures for Consulting" id="{06268267-C684-A942-A156-082409B57DB9}">
          <p14:sldIdLst>
            <p14:sldId id="4211"/>
            <p14:sldId id="4214"/>
            <p14:sldId id="4212"/>
            <p14:sldId id="4210"/>
            <p14:sldId id="4213"/>
            <p14:sldId id="4215"/>
            <p14:sldId id="4216"/>
            <p14:sldId id="4217"/>
          </p14:sldIdLst>
        </p14:section>
      </p14:sectionLst>
    </p:ext>
    <p:ext uri="{EFAFB233-063F-42B5-8137-9DF3F51BA10A}">
      <p15:sldGuideLst xmlns:p15="http://schemas.microsoft.com/office/powerpoint/2012/main">
        <p15:guide id="2" pos="3863" userDrawn="1">
          <p15:clr>
            <a:srgbClr val="A4A3A4"/>
          </p15:clr>
        </p15:guide>
        <p15:guide id="7" pos="7174" userDrawn="1">
          <p15:clr>
            <a:srgbClr val="A4A3A4"/>
          </p15:clr>
        </p15:guide>
        <p15:guide id="8" orient="horz" pos="1117" userDrawn="1">
          <p15:clr>
            <a:srgbClr val="A4A3A4"/>
          </p15:clr>
        </p15:guide>
        <p15:guide id="9" pos="52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n Warr" initials="AW" lastIdx="1" clrIdx="0">
    <p:extLst>
      <p:ext uri="{19B8F6BF-5375-455C-9EA6-DF929625EA0E}">
        <p15:presenceInfo xmlns:p15="http://schemas.microsoft.com/office/powerpoint/2012/main" userId="24d9eced6fcf6e09" providerId="Windows Live"/>
      </p:ext>
    </p:extLst>
  </p:cmAuthor>
  <p:cmAuthor id="2" name="Alan Warr" initials="AW [2]" lastIdx="1" clrIdx="1">
    <p:extLst>
      <p:ext uri="{19B8F6BF-5375-455C-9EA6-DF929625EA0E}">
        <p15:presenceInfo xmlns:p15="http://schemas.microsoft.com/office/powerpoint/2012/main" userId="S::alan.warr@alanwarr.info::63721979-27ac-4188-8853-c368ab75a6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a:srgbClr val="2D8C0A"/>
    <a:srgbClr val="000000"/>
    <a:srgbClr val="222A35"/>
    <a:srgbClr val="FFFFFF"/>
    <a:srgbClr val="755403"/>
    <a:srgbClr val="5B4002"/>
    <a:srgbClr val="C03B26"/>
    <a:srgbClr val="D6DCE5"/>
    <a:srgbClr val="5FA5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9" autoAdjust="0"/>
    <p:restoredTop sz="94303" autoAdjust="0"/>
  </p:normalViewPr>
  <p:slideViewPr>
    <p:cSldViewPr snapToGrid="0">
      <p:cViewPr>
        <p:scale>
          <a:sx n="126" d="100"/>
          <a:sy n="126" d="100"/>
        </p:scale>
        <p:origin x="888" y="616"/>
      </p:cViewPr>
      <p:guideLst>
        <p:guide pos="3863"/>
        <p:guide pos="7174"/>
        <p:guide orient="horz" pos="1117"/>
        <p:guide pos="529"/>
      </p:guideLst>
    </p:cSldViewPr>
  </p:slideViewPr>
  <p:outlineViewPr>
    <p:cViewPr>
      <p:scale>
        <a:sx n="33" d="100"/>
        <a:sy n="33" d="100"/>
      </p:scale>
      <p:origin x="0" y="0"/>
    </p:cViewPr>
  </p:outlineViewPr>
  <p:notesTextViewPr>
    <p:cViewPr>
      <p:scale>
        <a:sx n="1" d="1"/>
        <a:sy n="1" d="1"/>
      </p:scale>
      <p:origin x="0" y="0"/>
    </p:cViewPr>
  </p:notesTextViewPr>
  <p:sorterViewPr>
    <p:cViewPr>
      <p:scale>
        <a:sx n="20" d="100"/>
        <a:sy n="20" d="100"/>
      </p:scale>
      <p:origin x="0" y="0"/>
    </p:cViewPr>
  </p:sorterViewPr>
  <p:notesViewPr>
    <p:cSldViewPr snapToGrid="0" showGuides="1">
      <p:cViewPr varScale="1">
        <p:scale>
          <a:sx n="57" d="100"/>
          <a:sy n="57" d="100"/>
        </p:scale>
        <p:origin x="2832" y="72"/>
      </p:cViewPr>
      <p:guideLst/>
    </p:cSldViewPr>
  </p:notesViewPr>
  <p:gridSpacing cx="457200" cy="457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5-09-27T10:49:42.703" idx="1">
    <p:pos x="10" y="10"/>
    <p:text>Try and source better quotes</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52253F-1DC1-44AB-85F9-14DB9D873A39}" type="datetimeFigureOut">
              <a:rPr lang="en-US" smtClean="0"/>
              <a:t>9/26/25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F8A4E4-7001-4196-8720-A0FCB0AEBF4A}" type="slidenum">
              <a:rPr lang="en-US" smtClean="0"/>
              <a:t>‹#›</a:t>
            </a:fld>
            <a:endParaRPr lang="en-US"/>
          </a:p>
        </p:txBody>
      </p:sp>
    </p:spTree>
    <p:extLst>
      <p:ext uri="{BB962C8B-B14F-4D97-AF65-F5344CB8AC3E}">
        <p14:creationId xmlns:p14="http://schemas.microsoft.com/office/powerpoint/2010/main" val="2869181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4D076-05C0-4F10-BAEB-F2DA581BE89B}" type="datetimeFigureOut">
              <a:rPr lang="en-US" smtClean="0"/>
              <a:t>9/24/25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7B7F8-81FA-46DC-8926-8D6B124E54D6}" type="slidenum">
              <a:rPr lang="en-US" smtClean="0"/>
              <a:t>‹#›</a:t>
            </a:fld>
            <a:endParaRPr lang="en-US"/>
          </a:p>
        </p:txBody>
      </p:sp>
    </p:spTree>
    <p:extLst>
      <p:ext uri="{BB962C8B-B14F-4D97-AF65-F5344CB8AC3E}">
        <p14:creationId xmlns:p14="http://schemas.microsoft.com/office/powerpoint/2010/main" val="115145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medium.com/%40dion.wiggins/the-ai-will-kill-mckinsey-myth-falls-apart-under-scrutiny-5bd6a28d5415?utm_source=chatgpt.com" TargetMode="External"/><Relationship Id="rId3" Type="http://schemas.openxmlformats.org/officeDocument/2006/relationships/hyperlink" Target="https://www.businessinsider.com/consulting-ai-mckinsey-bcg-deloitte-pwc-kpmg-chatbots-ai-tools-2025-4?utm_source=chatgpt.com" TargetMode="External"/><Relationship Id="rId7" Type="http://schemas.openxmlformats.org/officeDocument/2006/relationships/hyperlink" Target="https://www.mckinsey.com/capabilities/mckinsey-digital/our-insights/the-economic-potential-of-generative-ai-the-next-productivity-frontier?utm_source=chatgpt.com"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ww.ft.com/content/68011c4a-8add-4ac5-b30b-b4127aee40ba?utm_source=chatgpt.com" TargetMode="External"/><Relationship Id="rId5" Type="http://schemas.openxmlformats.org/officeDocument/2006/relationships/hyperlink" Target="https://www.thetimes.co.uk/article/mckinsey-cuts-10-percent-of-workforce-rrbnfp68h?utm_source=chatgpt.com" TargetMode="External"/><Relationship Id="rId4" Type="http://schemas.openxmlformats.org/officeDocument/2006/relationships/hyperlink" Target="https://www.businessinsider.com/ai-questions-consulting-firms-are-answering-for-clients-2024-6?utm_source=chatgpt.com" TargetMode="External"/><Relationship Id="rId9" Type="http://schemas.openxmlformats.org/officeDocument/2006/relationships/hyperlink" Target="https://www.fnlondon.com/articles/mckinsey-bosss-next-big-consulting-project-his-own-firm-394c5f3c?utm_source=chatgpt.com"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ckinsey.com/capabilities/mckinsey-digital/our-insights/what-mckinsey-learned-while-creating-its-generative-ai-platform"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mckinsey.com/capabilities/mckinsey-digital/our-insights/the-economic-potential-of-generative-ai-the-next-productivity-frontier" TargetMode="External"/><Relationship Id="rId4" Type="http://schemas.openxmlformats.org/officeDocument/2006/relationships/hyperlink" Target="https://www.mckinsey.com/mgi/forward-thinking/forward-thinking-on-the-brave-new-world-of-generative-ai-with-ethan-mollick"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linkedin.com/posts/seshiyer_bcg-bcgx-activity-7313688938232107008-_NF7?utm_source=chatgpt.com" TargetMode="External"/><Relationship Id="rId3" Type="http://schemas.openxmlformats.org/officeDocument/2006/relationships/hyperlink" Target="https://www.businessinsider.com/consulting-ai-mckinsey-bcg-deloitte-pwc-kpmg-chatbots-ai-tools-2025-4?utm_source=chatgpt.com" TargetMode="External"/><Relationship Id="rId7" Type="http://schemas.openxmlformats.org/officeDocument/2006/relationships/hyperlink" Target="https://technologymagazine.com/articles/bcg-secures-ai-leadership-with-expanded-tech-division?utm_source=chatgpt.co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www.bcg.com/publications/2025/how-ai-can-be-the-new-all-star-on-your-team?utm_source=chatgpt.com" TargetMode="External"/><Relationship Id="rId11" Type="http://schemas.openxmlformats.org/officeDocument/2006/relationships/hyperlink" Target="https://www.bcg.com/press/7june2023-frontline-employees-how-ai-will-change-jobs?utm_source=chatgpt.com" TargetMode="External"/><Relationship Id="rId5" Type="http://schemas.openxmlformats.org/officeDocument/2006/relationships/hyperlink" Target="https://www.bcg.com/capabilities/artificial-intelligence?utm_source=chatgpt.com" TargetMode="External"/><Relationship Id="rId10" Type="http://schemas.openxmlformats.org/officeDocument/2006/relationships/hyperlink" Target="https://www.businessinsider.com/leaders-discuss-ai-technology-transform-company-workflows-unlock-employee-potential-2024-10?utm_source=chatgpt.com" TargetMode="External"/><Relationship Id="rId4" Type="http://schemas.openxmlformats.org/officeDocument/2006/relationships/hyperlink" Target="https://www.afr.com/technology/how-consultants-are-using-ai-for-emails-powerpoint-and-other-odd-jobs-20240111-p5ewjf?utm_source=chatgpt.com" TargetMode="External"/><Relationship Id="rId9" Type="http://schemas.openxmlformats.org/officeDocument/2006/relationships/hyperlink" Target="https://www.fnlondon.com/articles/boston-consulting-group-re-elects-ceo-schweizer-as-revenue-hits-13bn-28852577?utm_source=chatgpt.com"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huntclub.com/blog/bain-capital-darren-herman-3-ways-companies-can-implement-ai?utm_source=chatgpt.com" TargetMode="External"/><Relationship Id="rId3" Type="http://schemas.openxmlformats.org/officeDocument/2006/relationships/hyperlink" Target="https://www.bain.com/insights/how-to-accelerate-progress-on-ai/?utm_source=chatgpt.com" TargetMode="External"/><Relationship Id="rId7" Type="http://schemas.openxmlformats.org/officeDocument/2006/relationships/hyperlink" Target="https://www.bain.com/about/media-center/press-releases/2024/bain--company-enhances-leadership-of-its-digital-practicesai-insights-and-solutions-and-enterprise-technologyamid-high-client-demand/?utm_source=chatgpt.com"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wsj.com/articles/openai-bain-expand-ai-partnership-to-sell-chatgpt-to-businesses-d17775dc?utm_source=chatgpt.com" TargetMode="External"/><Relationship Id="rId5" Type="http://schemas.openxmlformats.org/officeDocument/2006/relationships/hyperlink" Target="https://www.bain.com/vector-digital/advanced-analytics/artificial-intelligence/?utm_source=chatgpt.com" TargetMode="External"/><Relationship Id="rId4" Type="http://schemas.openxmlformats.org/officeDocument/2006/relationships/hyperlink" Target="https://www.bain.com/about/media-center/press-releases/2023/bain--company-makes-pioneering-deployments-of-state-of-the-art-ai-tools-worldwide/?utm_source=chatgpt.com" TargetMode="External"/><Relationship Id="rId9" Type="http://schemas.openxmlformats.org/officeDocument/2006/relationships/hyperlink" Target="https://www.bain.com/insights/you-cant-spell-ai-without-hr-the-surprising-secret-to-scale/?utm_source=chatgpt.com"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goingconcern.com/kpmg-brings-up-the-rear-for-revenue-season-with-38-4-billion-in-2024/?utm_source=chatgpt.com" TargetMode="External"/><Relationship Id="rId3" Type="http://schemas.openxmlformats.org/officeDocument/2006/relationships/hyperlink" Target="https://www.techuk.org/resource/ai-adoption-case-study-kpmg-s-ava-gen-ai-tool-creates-useable-outputs-improves-efficiences-and-reduces-risk.html?utm_source=chatgpt.com" TargetMode="External"/><Relationship Id="rId7" Type="http://schemas.openxmlformats.org/officeDocument/2006/relationships/hyperlink" Target="https://www.constructiondive.com/news/kpmg-ai-tariff-tool/747429/?utm_source=chatgpt.com"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kpmg.com/us/en/media/news/kpmg-launches-ai-trust.html?utm_source=chatgpt.com" TargetMode="External"/><Relationship Id="rId5" Type="http://schemas.openxmlformats.org/officeDocument/2006/relationships/hyperlink" Target="https://kpmg.com/us/en/articles/2025/optimize-your-workforce-with-ai.html?utm_source=chatgpt.com" TargetMode="External"/><Relationship Id="rId10" Type="http://schemas.openxmlformats.org/officeDocument/2006/relationships/hyperlink" Target="https://www.businessinsider.com/kpmg-ai-boss-david-rowlands-artificial-intelligence-strategy-big-four-2024-11?utm_source=chatgpt.com" TargetMode="External"/><Relationship Id="rId4" Type="http://schemas.openxmlformats.org/officeDocument/2006/relationships/hyperlink" Target="https://kpmg.com/xx/en/what-we-do/services/audit/ai-and-technology.html?utm_source=chatgpt.com" TargetMode="External"/><Relationship Id="rId9" Type="http://schemas.openxmlformats.org/officeDocument/2006/relationships/hyperlink" Target="https://www.businessinsider.com/big-four-consulting-ai-threat-jobs-ey-deloitte-kpmg-pwc-2025-5?utm_source=chatgpt.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a:t>
            </a:r>
          </a:p>
          <a:p>
            <a:r>
              <a:rPr lang="en-GB" b="1" dirty="0"/>
              <a:t>Sam Altman – CEO of OpenAI</a:t>
            </a:r>
          </a:p>
          <a:p>
            <a:r>
              <a:rPr lang="en-GB" b="1" dirty="0"/>
              <a:t>Quote:</a:t>
            </a:r>
            <a:r>
              <a:rPr lang="en-GB" dirty="0"/>
              <a:t> “Deep Research now handles 5% of all economic tasks, performing complex tasks such as product comparison and financial analysis, which were traditionally carried out by highly paid consultants.”</a:t>
            </a:r>
          </a:p>
          <a:p>
            <a:r>
              <a:rPr lang="en-GB" b="1" dirty="0"/>
              <a:t>Date:</a:t>
            </a:r>
            <a:r>
              <a:rPr lang="en-GB" dirty="0"/>
              <a:t> February 2025</a:t>
            </a:r>
          </a:p>
          <a:p>
            <a:r>
              <a:rPr lang="en-GB" b="1" dirty="0"/>
              <a:t>Context:</a:t>
            </a:r>
            <a:r>
              <a:rPr lang="en-GB" dirty="0"/>
              <a:t> In an interview with </a:t>
            </a:r>
            <a:r>
              <a:rPr lang="en-GB" i="1" dirty="0"/>
              <a:t>The Times Tech Podcast</a:t>
            </a:r>
            <a:r>
              <a:rPr lang="en-GB" dirty="0"/>
              <a:t>, Altman discussed OpenAI’s latest AI agent, Deep Research, highlighting its capability to perform tasks traditionally done by consultants, </a:t>
            </a:r>
            <a:r>
              <a:rPr lang="en-GB" dirty="0" err="1"/>
              <a:t>signaling</a:t>
            </a:r>
            <a:r>
              <a:rPr lang="en-GB" dirty="0"/>
              <a:t> a shift in how such services might be delivered in the future.  </a:t>
            </a:r>
          </a:p>
          <a:p>
            <a:r>
              <a:rPr lang="en-GB" b="1" dirty="0"/>
              <a:t>2. </a:t>
            </a:r>
          </a:p>
          <a:p>
            <a:r>
              <a:rPr lang="en-GB" b="1" dirty="0"/>
              <a:t>Alan Paton – Former PwC Partner and CEO of </a:t>
            </a:r>
            <a:r>
              <a:rPr lang="en-GB" b="1" dirty="0" err="1"/>
              <a:t>Qodea</a:t>
            </a:r>
            <a:endParaRPr lang="en-GB" b="1" dirty="0"/>
          </a:p>
          <a:p>
            <a:r>
              <a:rPr lang="en-GB" b="1" dirty="0"/>
              <a:t>Quote:</a:t>
            </a:r>
            <a:r>
              <a:rPr lang="en-GB" dirty="0"/>
              <a:t> “AI-driven automation could eliminate up to 50% of jobs in audit, tax, and advisory within three to five years.”</a:t>
            </a:r>
          </a:p>
          <a:p>
            <a:r>
              <a:rPr lang="en-GB" b="1" dirty="0"/>
              <a:t>Date:</a:t>
            </a:r>
            <a:r>
              <a:rPr lang="en-GB" dirty="0"/>
              <a:t> May 2025</a:t>
            </a:r>
          </a:p>
          <a:p>
            <a:r>
              <a:rPr lang="en-GB" b="1" dirty="0"/>
              <a:t>Context:</a:t>
            </a:r>
            <a:r>
              <a:rPr lang="en-GB" dirty="0"/>
              <a:t> In an article by </a:t>
            </a:r>
            <a:r>
              <a:rPr lang="en-GB" i="1" dirty="0"/>
              <a:t>Business Insider</a:t>
            </a:r>
            <a:r>
              <a:rPr lang="en-GB" dirty="0"/>
              <a:t>, Paton warned that AI could disrupt the traditional business models of major consulting firms, particularly affecting roles in audit, tax, and advisory services.  </a:t>
            </a:r>
          </a:p>
          <a:p>
            <a:r>
              <a:rPr lang="en-GB" b="1" dirty="0"/>
              <a:t>3. </a:t>
            </a:r>
          </a:p>
          <a:p>
            <a:r>
              <a:rPr lang="en-GB" b="1" dirty="0"/>
              <a:t>Travis Kalanick – Co-founder of Uber and CEO of City Storage Systems</a:t>
            </a:r>
          </a:p>
          <a:p>
            <a:r>
              <a:rPr lang="en-GB" b="1" dirty="0"/>
              <a:t>Quote:</a:t>
            </a:r>
            <a:r>
              <a:rPr lang="en-GB" dirty="0"/>
              <a:t> “Consultants who merely execute instructions may be replaced by AI… The future of consulting is like: ‘Push a button. Get a consultant.’”</a:t>
            </a:r>
          </a:p>
          <a:p>
            <a:r>
              <a:rPr lang="en-GB" b="1" dirty="0"/>
              <a:t>Date:</a:t>
            </a:r>
            <a:r>
              <a:rPr lang="en-GB" dirty="0"/>
              <a:t> April 2025</a:t>
            </a:r>
          </a:p>
          <a:p>
            <a:r>
              <a:rPr lang="en-GB" b="1" dirty="0"/>
              <a:t>Context:</a:t>
            </a:r>
            <a:r>
              <a:rPr lang="en-GB" dirty="0"/>
              <a:t> Speaking on the </a:t>
            </a:r>
            <a:r>
              <a:rPr lang="en-GB" i="1" dirty="0"/>
              <a:t>Moonshots with Peter Diamandis</a:t>
            </a:r>
            <a:r>
              <a:rPr lang="en-GB" dirty="0"/>
              <a:t> podcast, Kalanick emphasized that AI threatens traditional consulting roles focused on routine tasks, suggesting a future where AI could handle such responsibilities more efficiently.  </a:t>
            </a:r>
          </a:p>
          <a:p>
            <a:r>
              <a:rPr lang="en-GB" dirty="0"/>
              <a:t>These insights reflect a growing consensus among industry leaders that generative AI is poised to transform the consulting landscape, particularly by automating routine and procedural tasks. </a:t>
            </a:r>
          </a:p>
          <a:p>
            <a:endParaRPr lang="en-GB" dirty="0"/>
          </a:p>
          <a:p>
            <a:r>
              <a:rPr lang="en-GB" b="1" dirty="0"/>
              <a:t>Bill Gates – Co-founder of Microsoft</a:t>
            </a:r>
          </a:p>
          <a:p>
            <a:r>
              <a:rPr lang="en-GB" b="1" dirty="0"/>
              <a:t>Quote:</a:t>
            </a:r>
            <a:r>
              <a:rPr lang="en-GB" dirty="0"/>
              <a:t> “AI will replace humans for most things.”</a:t>
            </a:r>
          </a:p>
          <a:p>
            <a:r>
              <a:rPr lang="en-GB" b="1" dirty="0"/>
              <a:t>Date:</a:t>
            </a:r>
            <a:r>
              <a:rPr lang="en-GB" dirty="0"/>
              <a:t> March 2025</a:t>
            </a:r>
          </a:p>
          <a:p>
            <a:r>
              <a:rPr lang="en-GB" b="1" dirty="0"/>
              <a:t>Context:</a:t>
            </a:r>
            <a:r>
              <a:rPr lang="en-GB" dirty="0"/>
              <a:t> In an interview on </a:t>
            </a:r>
            <a:r>
              <a:rPr lang="en-GB" i="1" dirty="0"/>
              <a:t>The Tonight Show</a:t>
            </a:r>
            <a:r>
              <a:rPr lang="en-GB" dirty="0"/>
              <a:t>, Gates discussed the rapid advancement of AI, suggesting that within a decade, AI could handle the majority of tasks currently performed by humans. While he specifically mentioned professions like doctors and tutors, the implication extends to various knowledge-based roles, including consulting.  </a:t>
            </a:r>
          </a:p>
          <a:p>
            <a:r>
              <a:rPr lang="en-GB" b="1" dirty="0"/>
              <a:t>Additional Insight:</a:t>
            </a:r>
            <a:r>
              <a:rPr lang="en-GB" dirty="0"/>
              <a:t> Gates has also predicted a significant reduction in the standard workweek due to AI’s capabilities, envisioning a future where a two-day workweek becomes the norm as AI takes over routine tasks.  </a:t>
            </a:r>
          </a:p>
          <a:p>
            <a:r>
              <a:rPr lang="en-GB" b="1" dirty="0"/>
              <a:t>2. Mustafa Suleyman – Co-founder of DeepMind and CEO of Inflection AI</a:t>
            </a:r>
          </a:p>
          <a:p>
            <a:r>
              <a:rPr lang="en-GB" b="1" dirty="0"/>
              <a:t>Quote:</a:t>
            </a:r>
            <a:r>
              <a:rPr lang="en-GB" dirty="0"/>
              <a:t> “These are fundamentally </a:t>
            </a:r>
            <a:r>
              <a:rPr lang="en-GB" dirty="0" err="1"/>
              <a:t>labor</a:t>
            </a:r>
            <a:r>
              <a:rPr lang="en-GB" dirty="0"/>
              <a:t>-replacing tools.”</a:t>
            </a:r>
          </a:p>
          <a:p>
            <a:r>
              <a:rPr lang="en-GB" b="1" dirty="0"/>
              <a:t>Date:</a:t>
            </a:r>
            <a:r>
              <a:rPr lang="en-GB" dirty="0"/>
              <a:t> January 2024</a:t>
            </a:r>
          </a:p>
          <a:p>
            <a:r>
              <a:rPr lang="en-GB" b="1" dirty="0"/>
              <a:t>Context:</a:t>
            </a:r>
            <a:r>
              <a:rPr lang="en-GB" dirty="0"/>
              <a:t> At the World Economic Forum in Davos, Suleyman emphasized that AI technologies, while augmenting human productivity in the short term, are inherently designed to replace </a:t>
            </a:r>
            <a:r>
              <a:rPr lang="en-GB" dirty="0" err="1"/>
              <a:t>labor</a:t>
            </a:r>
            <a:r>
              <a:rPr lang="en-GB" dirty="0"/>
              <a:t> over the long term. He highlighted the need for careful integration of AI into the workforce to address potential job displacement.  </a:t>
            </a:r>
          </a:p>
          <a:p>
            <a:r>
              <a:rPr lang="en-GB" b="1" dirty="0"/>
              <a:t>Additional Insight:</a:t>
            </a:r>
            <a:r>
              <a:rPr lang="en-GB" dirty="0"/>
              <a:t> Suleyman has advocated for viewing AI as tools that should be controlled and contained to ensure they remain beneficial to humanity.  </a:t>
            </a:r>
          </a:p>
          <a:p>
            <a:r>
              <a:rPr lang="en-GB" dirty="0"/>
              <a:t>These perspectives from industry leaders underscore the transformative potential of AI in sectors like consulting, where tasks involving data analysis, strategic planning, and routine decision-making are prevalent.</a:t>
            </a:r>
          </a:p>
          <a:p>
            <a:endParaRPr lang="en-GB" dirty="0"/>
          </a:p>
        </p:txBody>
      </p:sp>
      <p:sp>
        <p:nvSpPr>
          <p:cNvPr id="4" name="Slide Number Placeholder 3"/>
          <p:cNvSpPr>
            <a:spLocks noGrp="1"/>
          </p:cNvSpPr>
          <p:nvPr>
            <p:ph type="sldNum" sz="quarter" idx="5"/>
          </p:nvPr>
        </p:nvSpPr>
        <p:spPr/>
        <p:txBody>
          <a:bodyPr/>
          <a:lstStyle/>
          <a:p>
            <a:fld id="{C9E7B7F8-81FA-46DC-8926-8D6B124E54D6}" type="slidenum">
              <a:rPr lang="en-US" smtClean="0"/>
              <a:t>6</a:t>
            </a:fld>
            <a:endParaRPr lang="en-US"/>
          </a:p>
        </p:txBody>
      </p:sp>
    </p:spTree>
    <p:extLst>
      <p:ext uri="{BB962C8B-B14F-4D97-AF65-F5344CB8AC3E}">
        <p14:creationId xmlns:p14="http://schemas.microsoft.com/office/powerpoint/2010/main" val="1739503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Meet Lilli: McKinsey’s Generative AI Tool  (</a:t>
            </a:r>
            <a:r>
              <a:rPr lang="en-GB" dirty="0" err="1"/>
              <a:t>mckinsey.com</a:t>
            </a:r>
            <a:r>
              <a:rPr lang="en-GB" dirty="0"/>
              <a:t> https://</a:t>
            </a:r>
            <a:r>
              <a:rPr lang="en-GB" dirty="0" err="1"/>
              <a:t>www.mckinsey.com</a:t>
            </a:r>
            <a:r>
              <a:rPr lang="en-GB" dirty="0"/>
              <a:t>/about-us/new-at-</a:t>
            </a:r>
            <a:r>
              <a:rPr lang="en-GB" dirty="0" err="1"/>
              <a:t>mckinsey</a:t>
            </a:r>
            <a:r>
              <a:rPr lang="en-GB" dirty="0"/>
              <a:t>-blog/meet-</a:t>
            </a:r>
            <a:r>
              <a:rPr lang="en-GB" dirty="0" err="1"/>
              <a:t>lilli</a:t>
            </a:r>
            <a:r>
              <a:rPr lang="en-GB" dirty="0"/>
              <a:t>-our-generative-ai-tool</a:t>
            </a:r>
          </a:p>
          <a:p>
            <a:r>
              <a:rPr lang="en-GB" dirty="0"/>
              <a:t>- Rewiring McKinsey with Lilli (</a:t>
            </a:r>
            <a:r>
              <a:rPr lang="en-GB" dirty="0" err="1"/>
              <a:t>mckinsey.com</a:t>
            </a:r>
            <a:r>
              <a:rPr lang="en-GB" dirty="0"/>
              <a:t>). https://</a:t>
            </a:r>
            <a:r>
              <a:rPr lang="en-GB" dirty="0" err="1"/>
              <a:t>www.mckinsey.com</a:t>
            </a:r>
            <a:r>
              <a:rPr lang="en-GB" dirty="0"/>
              <a:t>/capabilities/</a:t>
            </a:r>
            <a:r>
              <a:rPr lang="en-GB" dirty="0" err="1"/>
              <a:t>mckinsey</a:t>
            </a:r>
            <a:r>
              <a:rPr lang="en-GB" dirty="0"/>
              <a:t>-digital/how-we-help-clients/rewiring-the-way-</a:t>
            </a:r>
            <a:r>
              <a:rPr lang="en-GB" dirty="0" err="1"/>
              <a:t>mckinsey</a:t>
            </a:r>
            <a:r>
              <a:rPr lang="en-GB" dirty="0"/>
              <a:t>-works-with-</a:t>
            </a:r>
            <a:r>
              <a:rPr lang="en-GB" dirty="0" err="1"/>
              <a:t>lilli</a:t>
            </a:r>
            <a:endParaRPr lang="en-GB" dirty="0"/>
          </a:p>
          <a:p>
            <a:r>
              <a:rPr lang="en-GB" dirty="0"/>
              <a:t>- Lessons from Building Lilli (</a:t>
            </a:r>
            <a:r>
              <a:rPr lang="en-GB" dirty="0" err="1"/>
              <a:t>mckinsey.com</a:t>
            </a:r>
            <a:r>
              <a:rPr lang="en-GB" dirty="0"/>
              <a:t>). https://</a:t>
            </a:r>
            <a:r>
              <a:rPr lang="en-GB" dirty="0" err="1"/>
              <a:t>www.mckinsey.com</a:t>
            </a:r>
            <a:r>
              <a:rPr lang="en-GB" dirty="0"/>
              <a:t>/capabilities/</a:t>
            </a:r>
            <a:r>
              <a:rPr lang="en-GB" dirty="0" err="1"/>
              <a:t>mckinsey</a:t>
            </a:r>
            <a:r>
              <a:rPr lang="en-GB" dirty="0"/>
              <a:t>-digital/our-insights/what-mckinsey-learned-while-creating-its-generative-ai-platform?hsid=44cf8331-b5e2-4795-a1a1-eb40d60290d1</a:t>
            </a:r>
          </a:p>
          <a:p>
            <a:endParaRPr lang="en-GB" dirty="0"/>
          </a:p>
        </p:txBody>
      </p:sp>
      <p:sp>
        <p:nvSpPr>
          <p:cNvPr id="4" name="Slide Number Placeholder 3"/>
          <p:cNvSpPr>
            <a:spLocks noGrp="1"/>
          </p:cNvSpPr>
          <p:nvPr>
            <p:ph type="sldNum" sz="quarter" idx="5"/>
          </p:nvPr>
        </p:nvSpPr>
        <p:spPr/>
        <p:txBody>
          <a:bodyPr/>
          <a:lstStyle/>
          <a:p>
            <a:fld id="{C9E7B7F8-81FA-46DC-8926-8D6B124E54D6}" type="slidenum">
              <a:rPr lang="en-US" smtClean="0"/>
              <a:t>20</a:t>
            </a:fld>
            <a:endParaRPr lang="en-US"/>
          </a:p>
        </p:txBody>
      </p:sp>
    </p:spTree>
    <p:extLst>
      <p:ext uri="{BB962C8B-B14F-4D97-AF65-F5344CB8AC3E}">
        <p14:creationId xmlns:p14="http://schemas.microsoft.com/office/powerpoint/2010/main" val="676728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McKinsey &amp; Company has strategically integrated artificial intelligence (AI) into its internal operations and client services, positioning itself as a leader in the evolving consulting landscape.</a:t>
            </a:r>
          </a:p>
          <a:p>
            <a:r>
              <a:rPr lang="en-GB" b="1" dirty="0"/>
              <a:t>🧠 Internal Adoption of AI at McKinsey</a:t>
            </a:r>
          </a:p>
          <a:p>
            <a:r>
              <a:rPr lang="en-GB" dirty="0"/>
              <a:t>To enhance consultant productivity and streamline workflows, McKinsey developed "Lilli," an in-house generative AI chatbot. Trained on over 100 years of the firm's knowledge, encompassing more than 100,000 documents and interviews, Lilli assists consultants in research, data analysis, and problem-solving. Since its rollout in 2023, over 70% of McKinsey's 45,000 employees have adopted Lilli, with users engaging the tool approximately 17 times per week. The firm reports that Lilli has enabled consultants to save about 30% of their time on various tasks. </a:t>
            </a:r>
            <a:r>
              <a:rPr lang="en-GB" dirty="0">
                <a:hlinkClick r:id="rId3"/>
              </a:rPr>
              <a:t>LinkedIn+2Business Insider+2LinkedIn+2</a:t>
            </a:r>
            <a:endParaRPr lang="en-GB" dirty="0"/>
          </a:p>
          <a:p>
            <a:r>
              <a:rPr lang="en-GB" dirty="0"/>
              <a:t>Beyond Lilli, McKinsey empowers consultants to build custom AI agents tailored to specific tasks. These agents, along with domain-specific tools in areas like life sciences, support consultants in rapidly understanding sector-specific information and client needs. </a:t>
            </a:r>
            <a:r>
              <a:rPr lang="en-GB" dirty="0">
                <a:hlinkClick r:id="rId3"/>
              </a:rPr>
              <a:t>LinkedIn+2Business Insider+2LinkedIn+2</a:t>
            </a:r>
            <a:endParaRPr lang="en-GB" dirty="0"/>
          </a:p>
          <a:p>
            <a:r>
              <a:rPr lang="en-GB" b="1" dirty="0"/>
              <a:t>🤖 AI Services Offered to Clients</a:t>
            </a:r>
          </a:p>
          <a:p>
            <a:r>
              <a:rPr lang="en-GB" dirty="0"/>
              <a:t>McKinsey extends its AI expertise to clients through </a:t>
            </a:r>
            <a:r>
              <a:rPr lang="en-GB" dirty="0" err="1"/>
              <a:t>QuantumBlack</a:t>
            </a:r>
            <a:r>
              <a:rPr lang="en-GB" dirty="0"/>
              <a:t>, its AI consulting arm established following the 2015 acquisition of a data analytics and design company. </a:t>
            </a:r>
            <a:r>
              <a:rPr lang="en-GB" dirty="0" err="1"/>
              <a:t>QuantumBlack</a:t>
            </a:r>
            <a:r>
              <a:rPr lang="en-GB" dirty="0"/>
              <a:t> employs approximately 7,000 tech experts across 50 countries. The firm has completed over 400 generative AI projects for clients, developing solutions that include predictive analytics, AI-driven market analysis, and customized AI tools. </a:t>
            </a:r>
            <a:r>
              <a:rPr lang="en-GB" dirty="0">
                <a:hlinkClick r:id="rId3"/>
              </a:rPr>
              <a:t>Business Insider</a:t>
            </a:r>
            <a:endParaRPr lang="en-GB" dirty="0"/>
          </a:p>
          <a:p>
            <a:r>
              <a:rPr lang="en-GB" dirty="0"/>
              <a:t>McKinsey's approach emphasizes helping clients integrate AI into their operations effectively. This includes advising on data infrastructure readiness, fostering an innovative culture, and redesigning business models to leverage AI capabilities fully. </a:t>
            </a:r>
            <a:r>
              <a:rPr lang="en-GB" dirty="0">
                <a:hlinkClick r:id="rId4"/>
              </a:rPr>
              <a:t>Business Insider+1Medium+1</a:t>
            </a:r>
            <a:endParaRPr lang="en-GB" dirty="0"/>
          </a:p>
          <a:p>
            <a:r>
              <a:rPr lang="en-GB" b="1" dirty="0"/>
              <a:t>📈 Impact on Revenue and Growth</a:t>
            </a:r>
          </a:p>
          <a:p>
            <a:r>
              <a:rPr lang="en-GB" dirty="0"/>
              <a:t>While specific revenue figures for 2024 have not been disclosed, McKinsey reported $16 billion in revenue for 2023. The firm acknowledges that generative AI enables new levels of productivity for its teams. </a:t>
            </a:r>
            <a:r>
              <a:rPr lang="en-GB" dirty="0">
                <a:hlinkClick r:id="rId5"/>
              </a:rPr>
              <a:t>Reddit+3The Times+3Business Insider+3</a:t>
            </a:r>
            <a:r>
              <a:rPr lang="en-GB" dirty="0">
                <a:hlinkClick r:id="rId6"/>
              </a:rPr>
              <a:t>Financial Times</a:t>
            </a:r>
            <a:endParaRPr lang="en-GB" dirty="0"/>
          </a:p>
          <a:p>
            <a:r>
              <a:rPr lang="en-GB" dirty="0"/>
              <a:t>McKinsey's research estimates that generative AI could add between $2.6 trillion to $4.4 trillion annually in productivity growth across various industries. The firm is actively working with clients to capture this potential by integrating AI into their operations. </a:t>
            </a:r>
            <a:r>
              <a:rPr lang="en-GB" dirty="0">
                <a:hlinkClick r:id="rId7"/>
              </a:rPr>
              <a:t>McKinsey &amp; Company+2McKinsey &amp; Company+2McKinsey &amp; Company+2</a:t>
            </a:r>
            <a:endParaRPr lang="en-GB" dirty="0"/>
          </a:p>
          <a:p>
            <a:r>
              <a:rPr lang="en-GB" b="1" dirty="0"/>
              <a:t>🗣️ Leadership Perspectives</a:t>
            </a:r>
          </a:p>
          <a:p>
            <a:r>
              <a:rPr lang="en-GB" dirty="0"/>
              <a:t>McKinsey's leadership views AI as a transformative force in consulting. Bob Sternfels, McKinsey's Global Managing Partner, has initiated a "rewire" of the company to modernize governance and improve internal structures, emphasizing the need for high-value consulting services in the AI era. </a:t>
            </a:r>
            <a:r>
              <a:rPr lang="en-GB" dirty="0" err="1">
                <a:hlinkClick r:id="rId8"/>
              </a:rPr>
              <a:t>Medium</a:t>
            </a:r>
            <a:r>
              <a:rPr lang="en-GB" dirty="0" err="1">
                <a:hlinkClick r:id="rId9"/>
              </a:rPr>
              <a:t>Financial</a:t>
            </a:r>
            <a:r>
              <a:rPr lang="en-GB" dirty="0">
                <a:hlinkClick r:id="rId9"/>
              </a:rPr>
              <a:t> News London+1Financial Times+1</a:t>
            </a:r>
            <a:endParaRPr lang="en-GB" dirty="0"/>
          </a:p>
          <a:p>
            <a:r>
              <a:rPr lang="en-GB" dirty="0"/>
              <a:t>Shelley Stewart, a senior partner, highlighted the firm's shift from merely offering strategic ideas to actively helping clients implement changes, stating, "What we do is we effect change: change in results, change in capabilities." </a:t>
            </a:r>
            <a:r>
              <a:rPr lang="en-GB" dirty="0">
                <a:hlinkClick r:id="rId9"/>
              </a:rPr>
              <a:t>Financial News London</a:t>
            </a:r>
            <a:endParaRPr lang="en-GB" dirty="0"/>
          </a:p>
          <a:p>
            <a:r>
              <a:rPr lang="en-GB" dirty="0"/>
              <a:t>In summary, McKinsey &amp; Company's integration of AI into its operations and client services underscores its commitment to innovation and adapting to the evolving consulting landscape. Through tools like Lilli and its AI consulting arm, </a:t>
            </a:r>
            <a:r>
              <a:rPr lang="en-GB" dirty="0" err="1"/>
              <a:t>QuantumBlack</a:t>
            </a:r>
            <a:r>
              <a:rPr lang="en-GB" dirty="0"/>
              <a:t>, McKinsey is enhancing productivity and delivering significant value to clients, positioning itself at the forefront of AI-driven transformation in the consulting industry.</a:t>
            </a:r>
          </a:p>
          <a:p>
            <a:endParaRPr lang="en-GB" dirty="0"/>
          </a:p>
        </p:txBody>
      </p:sp>
      <p:sp>
        <p:nvSpPr>
          <p:cNvPr id="4" name="Slide Number Placeholder 3"/>
          <p:cNvSpPr>
            <a:spLocks noGrp="1"/>
          </p:cNvSpPr>
          <p:nvPr>
            <p:ph type="sldNum" sz="quarter" idx="5"/>
          </p:nvPr>
        </p:nvSpPr>
        <p:spPr/>
        <p:txBody>
          <a:bodyPr/>
          <a:lstStyle/>
          <a:p>
            <a:fld id="{C9E7B7F8-81FA-46DC-8926-8D6B124E54D6}" type="slidenum">
              <a:rPr lang="en-US" smtClean="0"/>
              <a:t>21</a:t>
            </a:fld>
            <a:endParaRPr lang="en-US"/>
          </a:p>
        </p:txBody>
      </p:sp>
    </p:spTree>
    <p:extLst>
      <p:ext uri="{BB962C8B-B14F-4D97-AF65-F5344CB8AC3E}">
        <p14:creationId xmlns:p14="http://schemas.microsoft.com/office/powerpoint/2010/main" val="282861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Generative AI is poised to significantly impact the consultancy industry by transforming how consultants work and the skills they require.</a:t>
            </a:r>
          </a:p>
          <a:p>
            <a:r>
              <a:rPr lang="en-GB" sz="1200" b="1" i="0" u="none" strike="noStrike" kern="1200" dirty="0">
                <a:solidFill>
                  <a:schemeClr val="tx1"/>
                </a:solidFill>
                <a:effectLst/>
                <a:latin typeface="+mn-lt"/>
                <a:ea typeface="+mn-ea"/>
                <a:cs typeface="+mn-cs"/>
              </a:rPr>
              <a:t>Impact on Consultancy Work</a:t>
            </a:r>
          </a:p>
          <a:p>
            <a:r>
              <a:rPr lang="en-GB" sz="1200" b="1" i="0" u="none" strike="noStrike" kern="1200" dirty="0">
                <a:solidFill>
                  <a:schemeClr val="tx1"/>
                </a:solidFill>
                <a:effectLst/>
                <a:latin typeface="+mn-lt"/>
                <a:ea typeface="+mn-ea"/>
                <a:cs typeface="+mn-cs"/>
              </a:rPr>
              <a:t>Shift from Analytics to Insights</a:t>
            </a:r>
            <a:endParaRPr lang="en-GB" sz="1200" b="0" i="0" u="none" strike="noStrike" kern="1200" dirty="0">
              <a:solidFill>
                <a:schemeClr val="tx1"/>
              </a:solidFill>
              <a:effectLst/>
              <a:latin typeface="+mn-lt"/>
              <a:ea typeface="+mn-ea"/>
              <a:cs typeface="+mn-cs"/>
            </a:endParaRPr>
          </a:p>
          <a:p>
            <a:pPr lvl="1"/>
            <a:r>
              <a:rPr lang="en-GB" sz="1200" b="0" i="0" u="none" strike="noStrike" kern="1200" dirty="0">
                <a:solidFill>
                  <a:schemeClr val="tx1"/>
                </a:solidFill>
                <a:effectLst/>
                <a:latin typeface="+mn-lt"/>
                <a:ea typeface="+mn-ea"/>
                <a:cs typeface="+mn-cs"/>
              </a:rPr>
              <a:t>Generative AI is expected to change the focus of consultants from performing analytics to activating insights. This shift implies that consultants will spend less time on data analysis and more on applying insights to create value </a:t>
            </a:r>
            <a:r>
              <a:rPr lang="en-GB" sz="1200" b="0" i="0" u="none" strike="noStrike" kern="1200" baseline="30000" dirty="0">
                <a:solidFill>
                  <a:schemeClr val="tx1"/>
                </a:solidFill>
                <a:effectLst/>
                <a:latin typeface="+mn-lt"/>
                <a:ea typeface="+mn-ea"/>
                <a:cs typeface="+mn-cs"/>
                <a:hlinkClick r:id="rId3"/>
              </a:rPr>
              <a:t>[2]</a:t>
            </a:r>
            <a:endParaRPr lang="en-GB" sz="1200" b="0" i="0" u="none" strike="noStrike" kern="1200" dirty="0">
              <a:solidFill>
                <a:schemeClr val="tx1"/>
              </a:solidFill>
              <a:effectLst/>
              <a:latin typeface="+mn-lt"/>
              <a:ea typeface="+mn-ea"/>
              <a:cs typeface="+mn-cs"/>
            </a:endParaRPr>
          </a:p>
          <a:p>
            <a:pPr lvl="1"/>
            <a:r>
              <a:rPr lang="en-GB" sz="1200" b="0" i="0" u="none" strike="noStrike" kern="1200" dirty="0">
                <a:solidFill>
                  <a:schemeClr val="tx1"/>
                </a:solidFill>
                <a:effectLst/>
                <a:latin typeface="+mn-lt"/>
                <a:ea typeface="+mn-ea"/>
                <a:cs typeface="+mn-cs"/>
              </a:rPr>
              <a:t>The technology can handle complex data analysis and writing tasks, which traditionally required significant human effort. This capability allows consultants to focus on higher-level strategic tasks </a:t>
            </a:r>
            <a:r>
              <a:rPr lang="en-GB" sz="1200" b="0" i="0" u="none" strike="noStrike" kern="1200" baseline="30000" dirty="0">
                <a:solidFill>
                  <a:schemeClr val="tx1"/>
                </a:solidFill>
                <a:effectLst/>
                <a:latin typeface="+mn-lt"/>
                <a:ea typeface="+mn-ea"/>
                <a:cs typeface="+mn-cs"/>
                <a:hlinkClick r:id="rId4"/>
              </a:rPr>
              <a:t>[1]</a:t>
            </a:r>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Enhancement of Business Processes</a:t>
            </a:r>
            <a:endParaRPr lang="en-GB" sz="1200" b="0" i="0" u="none" strike="noStrike" kern="1200" dirty="0">
              <a:solidFill>
                <a:schemeClr val="tx1"/>
              </a:solidFill>
              <a:effectLst/>
              <a:latin typeface="+mn-lt"/>
              <a:ea typeface="+mn-ea"/>
              <a:cs typeface="+mn-cs"/>
            </a:endParaRPr>
          </a:p>
          <a:p>
            <a:pPr lvl="1"/>
            <a:r>
              <a:rPr lang="en-GB" sz="1200" b="0" i="0" u="none" strike="noStrike" kern="1200" dirty="0">
                <a:solidFill>
                  <a:schemeClr val="tx1"/>
                </a:solidFill>
                <a:effectLst/>
                <a:latin typeface="+mn-lt"/>
                <a:ea typeface="+mn-ea"/>
                <a:cs typeface="+mn-cs"/>
              </a:rPr>
              <a:t>Generative AI can optimize business processes and make recommendations, potentially generating trillions of dollars in additional value annually. This transformation will likely affect the nature of consultancy work, making it more efficient and impactful </a:t>
            </a:r>
            <a:r>
              <a:rPr lang="en-GB" sz="1200" b="0" i="0" u="none" strike="noStrike" kern="1200" baseline="30000" dirty="0">
                <a:solidFill>
                  <a:schemeClr val="tx1"/>
                </a:solidFill>
                <a:effectLst/>
                <a:latin typeface="+mn-lt"/>
                <a:ea typeface="+mn-ea"/>
                <a:cs typeface="+mn-cs"/>
                <a:hlinkClick r:id="rId5"/>
              </a:rPr>
              <a:t>[3]</a:t>
            </a:r>
            <a:endParaRPr lang="en-GB" sz="1200" b="0" i="0" u="none" strike="noStrike" kern="1200" dirty="0">
              <a:solidFill>
                <a:schemeClr val="tx1"/>
              </a:solidFill>
              <a:effectLst/>
              <a:latin typeface="+mn-lt"/>
              <a:ea typeface="+mn-ea"/>
              <a:cs typeface="+mn-cs"/>
            </a:endParaRPr>
          </a:p>
          <a:p>
            <a:pPr lvl="1"/>
            <a:r>
              <a:rPr lang="en-GB" sz="1200" b="0" i="0" u="none" strike="noStrike" kern="1200" dirty="0">
                <a:solidFill>
                  <a:schemeClr val="tx1"/>
                </a:solidFill>
                <a:effectLst/>
                <a:latin typeface="+mn-lt"/>
                <a:ea typeface="+mn-ea"/>
                <a:cs typeface="+mn-cs"/>
              </a:rPr>
              <a:t>The ability of AI to autonomously generate slides and perform complex data work suggests that consultants will need to adapt to new tools and methodologies </a:t>
            </a:r>
            <a:r>
              <a:rPr lang="en-GB" sz="1200" b="0" i="0" u="none" strike="noStrike" kern="1200" baseline="30000" dirty="0">
                <a:solidFill>
                  <a:schemeClr val="tx1"/>
                </a:solidFill>
                <a:effectLst/>
                <a:latin typeface="+mn-lt"/>
                <a:ea typeface="+mn-ea"/>
                <a:cs typeface="+mn-cs"/>
                <a:hlinkClick r:id="rId4"/>
              </a:rPr>
              <a:t>[1]</a:t>
            </a:r>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Skills and Workforce Implications</a:t>
            </a:r>
          </a:p>
          <a:p>
            <a:r>
              <a:rPr lang="en-GB" sz="1200" b="1" i="0" u="none" strike="noStrike" kern="1200" dirty="0">
                <a:solidFill>
                  <a:schemeClr val="tx1"/>
                </a:solidFill>
                <a:effectLst/>
                <a:latin typeface="+mn-lt"/>
                <a:ea typeface="+mn-ea"/>
                <a:cs typeface="+mn-cs"/>
              </a:rPr>
              <a:t>Need for Empathy and Diversity</a:t>
            </a:r>
            <a:endParaRPr lang="en-GB" sz="1200" b="0" i="0" u="none" strike="noStrike" kern="1200" dirty="0">
              <a:solidFill>
                <a:schemeClr val="tx1"/>
              </a:solidFill>
              <a:effectLst/>
              <a:latin typeface="+mn-lt"/>
              <a:ea typeface="+mn-ea"/>
              <a:cs typeface="+mn-cs"/>
            </a:endParaRPr>
          </a:p>
          <a:p>
            <a:pPr lvl="1"/>
            <a:r>
              <a:rPr lang="en-GB" sz="1200" b="0" i="0" u="none" strike="noStrike" kern="1200" dirty="0">
                <a:solidFill>
                  <a:schemeClr val="tx1"/>
                </a:solidFill>
                <a:effectLst/>
                <a:latin typeface="+mn-lt"/>
                <a:ea typeface="+mn-ea"/>
                <a:cs typeface="+mn-cs"/>
              </a:rPr>
              <a:t>As the role of consultants evolves, there will be a greater emphasis on empathy and diversity in hiring. Future consultants will need to be more empathetic in their interactions and diverse in their perspectives to effectively leverage AI-generated insights </a:t>
            </a:r>
            <a:r>
              <a:rPr lang="en-GB" sz="1200" b="0" i="0" u="none" strike="noStrike" kern="1200" baseline="30000" dirty="0">
                <a:solidFill>
                  <a:schemeClr val="tx1"/>
                </a:solidFill>
                <a:effectLst/>
                <a:latin typeface="+mn-lt"/>
                <a:ea typeface="+mn-ea"/>
                <a:cs typeface="+mn-cs"/>
                <a:hlinkClick r:id="rId3"/>
              </a:rPr>
              <a:t>[2]</a:t>
            </a:r>
            <a:endParaRPr lang="en-GB" sz="1200" b="0" i="0" u="none" strike="noStrike" kern="1200" dirty="0">
              <a:solidFill>
                <a:schemeClr val="tx1"/>
              </a:solidFill>
              <a:effectLst/>
              <a:latin typeface="+mn-lt"/>
              <a:ea typeface="+mn-ea"/>
              <a:cs typeface="+mn-cs"/>
            </a:endParaRPr>
          </a:p>
          <a:p>
            <a:pPr lvl="1"/>
            <a:r>
              <a:rPr lang="en-GB" sz="1200" b="0" i="0" u="none" strike="noStrike" kern="1200" dirty="0">
                <a:solidFill>
                  <a:schemeClr val="tx1"/>
                </a:solidFill>
                <a:effectLst/>
                <a:latin typeface="+mn-lt"/>
                <a:ea typeface="+mn-ea"/>
                <a:cs typeface="+mn-cs"/>
              </a:rPr>
              <a:t>The industry may see a broader range of people entering consultancy roles, as AI enables individuals with different backgrounds and experiences to contribute effectively </a:t>
            </a:r>
            <a:r>
              <a:rPr lang="en-GB" sz="1200" b="0" i="0" u="none" strike="noStrike" kern="1200" baseline="30000" dirty="0">
                <a:solidFill>
                  <a:schemeClr val="tx1"/>
                </a:solidFill>
                <a:effectLst/>
                <a:latin typeface="+mn-lt"/>
                <a:ea typeface="+mn-ea"/>
                <a:cs typeface="+mn-cs"/>
                <a:hlinkClick r:id="rId3"/>
              </a:rPr>
              <a:t>[2]</a:t>
            </a:r>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Human Oversight and Adaptation</a:t>
            </a:r>
            <a:endParaRPr lang="en-GB" sz="1200" b="0" i="0" u="none" strike="noStrike" kern="1200" dirty="0">
              <a:solidFill>
                <a:schemeClr val="tx1"/>
              </a:solidFill>
              <a:effectLst/>
              <a:latin typeface="+mn-lt"/>
              <a:ea typeface="+mn-ea"/>
              <a:cs typeface="+mn-cs"/>
            </a:endParaRPr>
          </a:p>
          <a:p>
            <a:pPr lvl="1"/>
            <a:r>
              <a:rPr lang="en-GB" sz="1200" b="0" i="0" u="none" strike="noStrike" kern="1200" dirty="0">
                <a:solidFill>
                  <a:schemeClr val="tx1"/>
                </a:solidFill>
                <a:effectLst/>
                <a:latin typeface="+mn-lt"/>
                <a:ea typeface="+mn-ea"/>
                <a:cs typeface="+mn-cs"/>
              </a:rPr>
              <a:t>Despite the capabilities of generative AI, human oversight remains crucial. Consultants must be involved in guiding AI applications and correcting outputs to ensure accuracy and relevance </a:t>
            </a:r>
            <a:r>
              <a:rPr lang="en-GB" sz="1200" b="0" i="0" u="none" strike="noStrike" kern="1200" baseline="30000" dirty="0">
                <a:solidFill>
                  <a:schemeClr val="tx1"/>
                </a:solidFill>
                <a:effectLst/>
                <a:latin typeface="+mn-lt"/>
                <a:ea typeface="+mn-ea"/>
                <a:cs typeface="+mn-cs"/>
                <a:hlinkClick r:id="rId4"/>
              </a:rPr>
              <a:t>[1]</a:t>
            </a:r>
            <a:endParaRPr lang="en-GB" sz="1200" b="0" i="0" u="none" strike="noStrike" kern="1200" dirty="0">
              <a:solidFill>
                <a:schemeClr val="tx1"/>
              </a:solidFill>
              <a:effectLst/>
              <a:latin typeface="+mn-lt"/>
              <a:ea typeface="+mn-ea"/>
              <a:cs typeface="+mn-cs"/>
            </a:endParaRPr>
          </a:p>
          <a:p>
            <a:pPr lvl="1"/>
            <a:r>
              <a:rPr lang="en-GB" sz="1200" b="0" i="0" u="none" strike="noStrike" kern="1200" dirty="0">
                <a:solidFill>
                  <a:schemeClr val="tx1"/>
                </a:solidFill>
                <a:effectLst/>
                <a:latin typeface="+mn-lt"/>
                <a:ea typeface="+mn-ea"/>
                <a:cs typeface="+mn-cs"/>
              </a:rPr>
              <a:t>There is a need for consultants to adapt to the rapid pace of AI development and address emerging risks, such as intellectual property concerns and the quality of AI-generated content </a:t>
            </a:r>
            <a:r>
              <a:rPr lang="en-GB" sz="1200" b="0" i="0" u="none" strike="noStrike" kern="1200" baseline="30000" dirty="0">
                <a:solidFill>
                  <a:schemeClr val="tx1"/>
                </a:solidFill>
                <a:effectLst/>
                <a:latin typeface="+mn-lt"/>
                <a:ea typeface="+mn-ea"/>
                <a:cs typeface="+mn-cs"/>
                <a:hlinkClick r:id="rId5"/>
              </a:rPr>
              <a:t>[3]</a:t>
            </a:r>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Conclusion</a:t>
            </a:r>
          </a:p>
          <a:p>
            <a:r>
              <a:rPr lang="en-GB" sz="1200" b="0" i="0" u="none" strike="noStrike" kern="1200" dirty="0">
                <a:solidFill>
                  <a:schemeClr val="tx1"/>
                </a:solidFill>
                <a:effectLst/>
                <a:latin typeface="+mn-lt"/>
                <a:ea typeface="+mn-ea"/>
                <a:cs typeface="+mn-cs"/>
              </a:rPr>
              <a:t>Generative AI is set to transform the consultancy industry by shifting the focus from analytics to insights, enhancing business processes, and necessitating new skills and diversity in the workforce. However, human oversight and adaptation to emerging risks remain essential. This analysis is based solely on insights published by McKinsey.</a:t>
            </a:r>
          </a:p>
          <a:p>
            <a:r>
              <a:rPr lang="en-GB" sz="1200" b="1" i="0" u="none" strike="noStrike" kern="1200" dirty="0">
                <a:solidFill>
                  <a:schemeClr val="tx1"/>
                </a:solidFill>
                <a:effectLst/>
                <a:latin typeface="+mn-lt"/>
                <a:ea typeface="+mn-ea"/>
                <a:cs typeface="+mn-cs"/>
              </a:rPr>
              <a:t>Citations:</a:t>
            </a:r>
            <a:br>
              <a:rPr lang="en-GB" sz="1200" b="0" i="0" u="none" strike="noStrike" kern="1200" dirty="0">
                <a:solidFill>
                  <a:schemeClr val="tx1"/>
                </a:solidFill>
                <a:effectLst/>
                <a:latin typeface="+mn-lt"/>
                <a:ea typeface="+mn-ea"/>
                <a:cs typeface="+mn-cs"/>
              </a:rPr>
            </a:br>
            <a:r>
              <a:rPr lang="en-GB" sz="1200" b="0" i="0" u="none" strike="noStrike" kern="1200" dirty="0">
                <a:solidFill>
                  <a:schemeClr val="tx1"/>
                </a:solidFill>
                <a:effectLst/>
                <a:latin typeface="+mn-lt"/>
                <a:ea typeface="+mn-ea"/>
                <a:cs typeface="+mn-cs"/>
              </a:rPr>
              <a:t>1. </a:t>
            </a:r>
            <a:r>
              <a:rPr lang="en-GB" sz="1200" b="0" i="0" u="none" strike="noStrike" kern="1200" dirty="0">
                <a:solidFill>
                  <a:schemeClr val="tx1"/>
                </a:solidFill>
                <a:effectLst/>
                <a:latin typeface="+mn-lt"/>
                <a:ea typeface="+mn-ea"/>
                <a:cs typeface="+mn-cs"/>
                <a:hlinkClick r:id="rId4"/>
              </a:rPr>
              <a:t>https://www.mckinsey.com/mgi/forward-thinking/forward-thinking-on-the-brave-new-world-of-generative-ai-with-ethan-mollick</a:t>
            </a: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2. </a:t>
            </a:r>
            <a:r>
              <a:rPr lang="en-GB" sz="1200" b="0" i="0" u="none" strike="noStrike" kern="1200" dirty="0">
                <a:solidFill>
                  <a:schemeClr val="tx1"/>
                </a:solidFill>
                <a:effectLst/>
                <a:latin typeface="+mn-lt"/>
                <a:ea typeface="+mn-ea"/>
                <a:cs typeface="+mn-cs"/>
                <a:hlinkClick r:id="rId3"/>
              </a:rPr>
              <a:t>https://www.mckinsey.com/capabilities/mckinsey-digital/our-insights/what-mckinsey-learned-while-creating-its-generative-ai-platform</a:t>
            </a: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3. </a:t>
            </a:r>
            <a:r>
              <a:rPr lang="en-GB" sz="1200" b="0" i="0" u="none" strike="noStrike" kern="1200" dirty="0">
                <a:solidFill>
                  <a:schemeClr val="tx1"/>
                </a:solidFill>
                <a:effectLst/>
                <a:latin typeface="+mn-lt"/>
                <a:ea typeface="+mn-ea"/>
                <a:cs typeface="+mn-cs"/>
                <a:hlinkClick r:id="rId5"/>
              </a:rPr>
              <a:t>https://www.mckinsey.com/capabilities/mckinsey-digital/our-insights/the-economic-potential-of-generative-ai-the-next-productivity-frontier</a:t>
            </a:r>
            <a:endParaRPr lang="en-GB"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9E7B7F8-81FA-46DC-8926-8D6B124E54D6}" type="slidenum">
              <a:rPr lang="en-US" smtClean="0"/>
              <a:t>25</a:t>
            </a:fld>
            <a:endParaRPr lang="en-US"/>
          </a:p>
        </p:txBody>
      </p:sp>
    </p:spTree>
    <p:extLst>
      <p:ext uri="{BB962C8B-B14F-4D97-AF65-F5344CB8AC3E}">
        <p14:creationId xmlns:p14="http://schemas.microsoft.com/office/powerpoint/2010/main" val="1985812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Boston Consulting Group (BCG) has strategically integrated artificial intelligence (AI) into its operations and client services, positioning itself as a leader in AI-driven consulting.</a:t>
            </a:r>
          </a:p>
          <a:p>
            <a:r>
              <a:rPr lang="en-GB" b="1" dirty="0"/>
              <a:t>🧠 Internal Use of AI at BCG</a:t>
            </a:r>
          </a:p>
          <a:p>
            <a:r>
              <a:rPr lang="en-GB" dirty="0"/>
              <a:t>BCG has embedded AI tools across its workforce to enhance productivity and innovation:</a:t>
            </a:r>
          </a:p>
          <a:p>
            <a:r>
              <a:rPr lang="en-GB" b="1" dirty="0"/>
              <a:t>Custom GPTs</a:t>
            </a:r>
            <a:r>
              <a:rPr lang="en-GB" dirty="0"/>
              <a:t>: Employees have developed over 18,000 tailored GPTs for tasks like document summarization and HR inquiries. </a:t>
            </a:r>
            <a:r>
              <a:rPr lang="en-GB" dirty="0">
                <a:hlinkClick r:id="rId3"/>
              </a:rPr>
              <a:t>Business Insider</a:t>
            </a:r>
            <a:endParaRPr lang="en-GB" dirty="0"/>
          </a:p>
          <a:p>
            <a:r>
              <a:rPr lang="en-GB" b="1" dirty="0" err="1"/>
              <a:t>Deckster</a:t>
            </a:r>
            <a:r>
              <a:rPr lang="en-GB" dirty="0"/>
              <a:t>: An AI-powered slide creation tool trained on hundreds of templates, aiding consultants in efficient presentation development. </a:t>
            </a:r>
            <a:r>
              <a:rPr lang="en-GB" dirty="0">
                <a:hlinkClick r:id="rId3"/>
              </a:rPr>
              <a:t>Business Insider</a:t>
            </a:r>
            <a:endParaRPr lang="en-GB" dirty="0"/>
          </a:p>
          <a:p>
            <a:r>
              <a:rPr lang="en-GB" b="1" dirty="0"/>
              <a:t>GENE</a:t>
            </a:r>
            <a:r>
              <a:rPr lang="en-GB" dirty="0"/>
              <a:t>: A conversational AI chatbot built on GPT-4o, used for brainstorming, content creation, and client engagement. </a:t>
            </a:r>
            <a:r>
              <a:rPr lang="en-GB" dirty="0">
                <a:hlinkClick r:id="rId3"/>
              </a:rPr>
              <a:t>Business Insider</a:t>
            </a:r>
            <a:endParaRPr lang="en-GB" dirty="0"/>
          </a:p>
          <a:p>
            <a:r>
              <a:rPr lang="en-GB" b="1" dirty="0"/>
              <a:t>Navi</a:t>
            </a:r>
            <a:r>
              <a:rPr lang="en-GB" dirty="0"/>
              <a:t>: An internal chatbot that navigates BCG's knowledge systems, assisting with decision-making processes. </a:t>
            </a:r>
            <a:r>
              <a:rPr lang="en-GB" dirty="0">
                <a:hlinkClick r:id="rId4"/>
              </a:rPr>
              <a:t>Australian Financial Review</a:t>
            </a:r>
            <a:endParaRPr lang="en-GB" dirty="0"/>
          </a:p>
          <a:p>
            <a:r>
              <a:rPr lang="en-GB" dirty="0"/>
              <a:t>These tools have enabled employees to reinvest approximately 70% of time saved into higher-value activities. </a:t>
            </a:r>
            <a:r>
              <a:rPr lang="en-GB" dirty="0">
                <a:hlinkClick r:id="rId3"/>
              </a:rPr>
              <a:t>Business Insider</a:t>
            </a:r>
            <a:endParaRPr lang="en-GB" dirty="0"/>
          </a:p>
          <a:p>
            <a:r>
              <a:rPr lang="en-GB" b="1" dirty="0"/>
              <a:t>🤖 AI Services Offered to Clients</a:t>
            </a:r>
          </a:p>
          <a:p>
            <a:r>
              <a:rPr lang="en-GB" dirty="0"/>
              <a:t>BCG provides a range of AI services to clients through its tech division, BCG X:</a:t>
            </a:r>
            <a:r>
              <a:rPr lang="en-GB" dirty="0">
                <a:hlinkClick r:id="rId5"/>
              </a:rPr>
              <a:t>LinkedIn+2BCG Global+2BCG Global+2</a:t>
            </a:r>
            <a:endParaRPr lang="en-GB" dirty="0"/>
          </a:p>
          <a:p>
            <a:r>
              <a:rPr lang="en-GB" b="1" dirty="0"/>
              <a:t>AI Agents</a:t>
            </a:r>
            <a:r>
              <a:rPr lang="en-GB" dirty="0"/>
              <a:t>: Autonomous systems that observe, plan, and act to optimize business processes. For instance, a shipbuilding company reduced engineering resources by 45% using AI agents. </a:t>
            </a:r>
            <a:r>
              <a:rPr lang="en-GB" dirty="0">
                <a:hlinkClick r:id="rId6"/>
              </a:rPr>
              <a:t>BCG Global+1BCG Global+1</a:t>
            </a:r>
            <a:endParaRPr lang="en-GB" dirty="0"/>
          </a:p>
          <a:p>
            <a:r>
              <a:rPr lang="en-GB" b="1" dirty="0" err="1"/>
              <a:t>AgentKit</a:t>
            </a:r>
            <a:r>
              <a:rPr lang="en-GB" dirty="0"/>
              <a:t>: An open-source toolkit developed by BCG to build and implement AI agents, used in over 30 projects. </a:t>
            </a:r>
            <a:r>
              <a:rPr lang="en-GB" dirty="0">
                <a:hlinkClick r:id="rId6"/>
              </a:rPr>
              <a:t>BCG Global</a:t>
            </a:r>
            <a:endParaRPr lang="en-GB" dirty="0"/>
          </a:p>
          <a:p>
            <a:r>
              <a:rPr lang="en-GB" b="1" dirty="0"/>
              <a:t>Responsible AI Consulting</a:t>
            </a:r>
            <a:r>
              <a:rPr lang="en-GB" dirty="0"/>
              <a:t>: BCG assists organizations in executing strategic approaches to responsible AI through tailored programs. </a:t>
            </a:r>
            <a:r>
              <a:rPr lang="en-GB" dirty="0">
                <a:hlinkClick r:id="rId5"/>
              </a:rPr>
              <a:t>BCG Global+1BCG Global+1</a:t>
            </a:r>
            <a:endParaRPr lang="en-GB" dirty="0"/>
          </a:p>
          <a:p>
            <a:r>
              <a:rPr lang="en-GB" b="1" dirty="0"/>
              <a:t>📈 Impact on Revenue and Growth</a:t>
            </a:r>
          </a:p>
          <a:p>
            <a:r>
              <a:rPr lang="en-GB" dirty="0"/>
              <a:t>AI has become a significant revenue driver for BCG:</a:t>
            </a:r>
          </a:p>
          <a:p>
            <a:r>
              <a:rPr lang="en-GB" dirty="0"/>
              <a:t>In 2024, AI-related services accounted for 20% of BCG's total revenue, amounting to $2.7 billion. </a:t>
            </a:r>
            <a:r>
              <a:rPr lang="en-GB" dirty="0">
                <a:hlinkClick r:id="rId7"/>
              </a:rPr>
              <a:t>Technology Magazine</a:t>
            </a:r>
            <a:endParaRPr lang="en-GB" dirty="0"/>
          </a:p>
          <a:p>
            <a:r>
              <a:rPr lang="en-GB" dirty="0"/>
              <a:t>The firm reported a 10% global revenue growth in 2024, reaching $13.5 billion. </a:t>
            </a:r>
            <a:r>
              <a:rPr lang="en-GB" dirty="0">
                <a:hlinkClick r:id="rId8"/>
              </a:rPr>
              <a:t>Financial News London+2LinkedIn+2PR Newswire+2</a:t>
            </a:r>
            <a:endParaRPr lang="en-GB" dirty="0"/>
          </a:p>
          <a:p>
            <a:r>
              <a:rPr lang="en-GB" dirty="0"/>
              <a:t>CEO Christoph Schweizer noted, "Clients are rapidly shifting from AI exploration to full-scale implementation—unlocking new levels of productivity, speed, and growth." </a:t>
            </a:r>
            <a:r>
              <a:rPr lang="en-GB" dirty="0">
                <a:hlinkClick r:id="rId9"/>
              </a:rPr>
              <a:t>PR Newswire+3Financial News London+3LinkedIn+3</a:t>
            </a:r>
            <a:endParaRPr lang="en-GB" dirty="0"/>
          </a:p>
          <a:p>
            <a:r>
              <a:rPr lang="en-GB" b="1" dirty="0"/>
              <a:t>🗣️ Leadership Perspectives</a:t>
            </a:r>
          </a:p>
          <a:p>
            <a:r>
              <a:rPr lang="en-GB" dirty="0"/>
              <a:t>BCG leaders emphasize the transformative potential of AI:</a:t>
            </a:r>
          </a:p>
          <a:p>
            <a:r>
              <a:rPr lang="en-GB" dirty="0"/>
              <a:t>Alicia Pittman, Global People Team Chair, highlighted that over 70% of BCG's 35,000 employees actively use generative AI, fostering innovation and efficiency. </a:t>
            </a:r>
            <a:r>
              <a:rPr lang="en-GB" dirty="0">
                <a:hlinkClick r:id="rId10"/>
              </a:rPr>
              <a:t>Business Insider</a:t>
            </a:r>
            <a:endParaRPr lang="en-GB" dirty="0"/>
          </a:p>
          <a:p>
            <a:r>
              <a:rPr lang="en-GB" dirty="0"/>
              <a:t>Steven Mills, Chief AI Ethics Officer, stressed the importance of responsible AI use, stating, "Responsible AI doesn’t just mitigate risk; it can also increase innovation and productivity." </a:t>
            </a:r>
            <a:r>
              <a:rPr lang="en-GB" dirty="0">
                <a:hlinkClick r:id="rId11"/>
              </a:rPr>
              <a:t>BCG Global</a:t>
            </a:r>
            <a:endParaRPr lang="en-GB" dirty="0"/>
          </a:p>
          <a:p>
            <a:r>
              <a:rPr lang="en-GB" dirty="0"/>
              <a:t>In summary, BCG's integration of AI into its operations and client services has not only enhanced internal productivity but also significantly contributed to revenue growth, solidifying its position as a leader in AI-driven consulting.</a:t>
            </a:r>
          </a:p>
          <a:p>
            <a:endParaRPr lang="en-GB" dirty="0"/>
          </a:p>
        </p:txBody>
      </p:sp>
      <p:sp>
        <p:nvSpPr>
          <p:cNvPr id="4" name="Slide Number Placeholder 3"/>
          <p:cNvSpPr>
            <a:spLocks noGrp="1"/>
          </p:cNvSpPr>
          <p:nvPr>
            <p:ph type="sldNum" sz="quarter" idx="5"/>
          </p:nvPr>
        </p:nvSpPr>
        <p:spPr/>
        <p:txBody>
          <a:bodyPr/>
          <a:lstStyle/>
          <a:p>
            <a:fld id="{C9E7B7F8-81FA-46DC-8926-8D6B124E54D6}" type="slidenum">
              <a:rPr lang="en-US" smtClean="0"/>
              <a:t>26</a:t>
            </a:fld>
            <a:endParaRPr lang="en-US"/>
          </a:p>
        </p:txBody>
      </p:sp>
    </p:spTree>
    <p:extLst>
      <p:ext uri="{BB962C8B-B14F-4D97-AF65-F5344CB8AC3E}">
        <p14:creationId xmlns:p14="http://schemas.microsoft.com/office/powerpoint/2010/main" val="3210474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Internal Adoption of AI at Bain</a:t>
            </a:r>
          </a:p>
          <a:p>
            <a:r>
              <a:rPr lang="en-GB" dirty="0"/>
              <a:t>Bain has embraced AI across its global workforce, providing all 18,000 employees access to AI tools. Notably, within two weeks of introducing ChatGPT Enterprise, 60% of consultants and expert delivery teams adopted the tool, utilizing it to expedite tasks that previously required hours or days. This rapid adoption has enabled consultants to focus more on delivering strategic insights to clients. </a:t>
            </a:r>
            <a:r>
              <a:rPr lang="en-GB" dirty="0">
                <a:hlinkClick r:id="rId3"/>
              </a:rPr>
              <a:t>Bain+1WSJ+1</a:t>
            </a:r>
            <a:endParaRPr lang="en-GB" dirty="0"/>
          </a:p>
          <a:p>
            <a:r>
              <a:rPr lang="en-GB" dirty="0"/>
              <a:t>Beyond ChatGPT, Bain has implemented various AI-powered tools, including Microsoft Copilot, to enhance productivity by automating routine tasks, drafting content, and summarizing insights across the Microsoft Office suite. Proprietary tools like the Expert Call Guide Draft Generator assist in creating interview guides, while other tools categorize datasets and perform sentiment analysis. </a:t>
            </a:r>
            <a:r>
              <a:rPr lang="en-GB" dirty="0">
                <a:hlinkClick r:id="rId4"/>
              </a:rPr>
              <a:t>Bain</a:t>
            </a:r>
            <a:endParaRPr lang="en-GB" dirty="0"/>
          </a:p>
          <a:p>
            <a:r>
              <a:rPr lang="en-GB" b="1" dirty="0"/>
              <a:t>🤖 AI Services Offered to Clients</a:t>
            </a:r>
          </a:p>
          <a:p>
            <a:r>
              <a:rPr lang="en-GB" dirty="0"/>
              <a:t>Bain's AI consulting services span multiple industries, offering tailored solutions such as:</a:t>
            </a:r>
          </a:p>
          <a:p>
            <a:r>
              <a:rPr lang="en-GB" b="1" dirty="0"/>
              <a:t>Financial Services</a:t>
            </a:r>
            <a:r>
              <a:rPr lang="en-GB" dirty="0"/>
              <a:t>: Deployment of customer service chatbots, intelligent assistants for wealth advisors, and personalized marketing content </a:t>
            </a:r>
            <a:r>
              <a:rPr lang="en-GB" dirty="0" err="1"/>
              <a:t>generation.</a:t>
            </a:r>
            <a:r>
              <a:rPr lang="en-GB" dirty="0" err="1">
                <a:hlinkClick r:id="rId5"/>
              </a:rPr>
              <a:t>Bain</a:t>
            </a:r>
            <a:endParaRPr lang="en-GB" dirty="0"/>
          </a:p>
          <a:p>
            <a:r>
              <a:rPr lang="en-GB" b="1" dirty="0"/>
              <a:t>Telecom and Media</a:t>
            </a:r>
            <a:r>
              <a:rPr lang="en-GB" dirty="0"/>
              <a:t>: Automation of contact </a:t>
            </a:r>
            <a:r>
              <a:rPr lang="en-GB" dirty="0" err="1"/>
              <a:t>centers</a:t>
            </a:r>
            <a:r>
              <a:rPr lang="en-GB" dirty="0"/>
              <a:t>, intelligent network engineer assistants, and AI-generated media </a:t>
            </a:r>
            <a:r>
              <a:rPr lang="en-GB" dirty="0" err="1"/>
              <a:t>content.</a:t>
            </a:r>
            <a:r>
              <a:rPr lang="en-GB" dirty="0" err="1">
                <a:hlinkClick r:id="rId5"/>
              </a:rPr>
              <a:t>Bain</a:t>
            </a:r>
            <a:endParaRPr lang="en-GB" dirty="0"/>
          </a:p>
          <a:p>
            <a:r>
              <a:rPr lang="en-GB" b="1" dirty="0"/>
              <a:t>Retail</a:t>
            </a:r>
            <a:r>
              <a:rPr lang="en-GB" dirty="0"/>
              <a:t>: Implementation of e-commerce content generation, analytics, and intelligent assistants for store </a:t>
            </a:r>
            <a:r>
              <a:rPr lang="en-GB" dirty="0" err="1"/>
              <a:t>operations.</a:t>
            </a:r>
            <a:r>
              <a:rPr lang="en-GB" dirty="0" err="1">
                <a:hlinkClick r:id="rId5"/>
              </a:rPr>
              <a:t>Bain</a:t>
            </a:r>
            <a:endParaRPr lang="en-GB" dirty="0"/>
          </a:p>
          <a:p>
            <a:r>
              <a:rPr lang="en-GB" b="1" dirty="0"/>
              <a:t>Healthcare</a:t>
            </a:r>
            <a:r>
              <a:rPr lang="en-GB" dirty="0"/>
              <a:t>: AI-driven communication tools for clinical development, compliance document generation, and intelligent assistants for sales representatives and clinicians. </a:t>
            </a:r>
            <a:r>
              <a:rPr lang="en-GB" dirty="0">
                <a:hlinkClick r:id="rId5"/>
              </a:rPr>
              <a:t>Bain</a:t>
            </a:r>
            <a:endParaRPr lang="en-GB" dirty="0"/>
          </a:p>
          <a:p>
            <a:r>
              <a:rPr lang="en-GB" dirty="0"/>
              <a:t>A notable collaboration is with The Coca-Cola Company, where Bain facilitated the "Create Real Magic" campaign, integrating ChatGPT and DALL·E to engage consumers through AI-generated content. </a:t>
            </a:r>
            <a:r>
              <a:rPr lang="en-GB" dirty="0">
                <a:hlinkClick r:id="rId5"/>
              </a:rPr>
              <a:t>Bain</a:t>
            </a:r>
            <a:endParaRPr lang="en-GB" dirty="0"/>
          </a:p>
          <a:p>
            <a:r>
              <a:rPr lang="en-GB" dirty="0"/>
              <a:t>Furthermore, Bain has expanded its partnership with OpenAI to develop industry-specific AI solutions. This includes tools for retail, such as AI-based shelf and space planning, and for life sciences, like automated document creation. Bain has equipped 13,000 consultants with ChatGPT Enterprise licenses to support these initiatives. </a:t>
            </a:r>
            <a:r>
              <a:rPr lang="en-GB" dirty="0">
                <a:hlinkClick r:id="rId6"/>
              </a:rPr>
              <a:t>AI Expert Network+2WSJ+2brainforge.ai+2</a:t>
            </a:r>
            <a:endParaRPr lang="en-GB" dirty="0"/>
          </a:p>
          <a:p>
            <a:r>
              <a:rPr lang="en-GB" b="1" dirty="0"/>
              <a:t>📈 Impact on Revenue and Growth</a:t>
            </a:r>
          </a:p>
          <a:p>
            <a:r>
              <a:rPr lang="en-GB" dirty="0"/>
              <a:t>As of December 2024, technology and AI-enabled services constitute 30% of Bain's business, with projections indicating an increase to over 50% in the coming years. AI is central to more than 25% of Bain's work, a figure expected to rise significantly. </a:t>
            </a:r>
            <a:r>
              <a:rPr lang="en-GB" dirty="0">
                <a:hlinkClick r:id="rId7"/>
              </a:rPr>
              <a:t>AI Expert Network+2Bain+2PR Newswire+2</a:t>
            </a:r>
            <a:endParaRPr lang="en-GB" dirty="0"/>
          </a:p>
          <a:p>
            <a:r>
              <a:rPr lang="en-GB" dirty="0"/>
              <a:t>This growth is driven by high client demand for AI capabilities, prompting Bain to enhance its leadership in digital practices. Chuck Whitten has been appointed as the global head of digital practices, overseeing AI, data science, and enterprise technology, to ensure effective adoption and integration across Bain's core practices. </a:t>
            </a:r>
            <a:r>
              <a:rPr lang="en-GB" dirty="0">
                <a:hlinkClick r:id="rId7"/>
              </a:rPr>
              <a:t>Bain+1PR Newswire+1</a:t>
            </a:r>
            <a:endParaRPr lang="en-GB" dirty="0"/>
          </a:p>
          <a:p>
            <a:r>
              <a:rPr lang="en-GB" b="1" dirty="0"/>
              <a:t>🗣️ Leadership Perspectives</a:t>
            </a:r>
          </a:p>
          <a:p>
            <a:r>
              <a:rPr lang="en-GB" dirty="0"/>
              <a:t>Bain's leadership emphasizes the transformative potential of AI. Chuck Whitten, Bain’s Global Head of Digital, highlights the importance of integrating AI into core business functions, stating that companies should pursue a dual-track approach: balancing large-scale, transformative initiatives with incremental improvements. </a:t>
            </a:r>
            <a:r>
              <a:rPr lang="en-GB" dirty="0">
                <a:hlinkClick r:id="rId8"/>
              </a:rPr>
              <a:t>huntclub.com</a:t>
            </a:r>
            <a:r>
              <a:rPr lang="en-GB" dirty="0">
                <a:hlinkClick r:id="rId9"/>
              </a:rPr>
              <a:t>Bain+1Bain+1</a:t>
            </a:r>
            <a:endParaRPr lang="en-GB" dirty="0"/>
          </a:p>
          <a:p>
            <a:r>
              <a:rPr lang="en-GB" dirty="0"/>
              <a:t>Christophe De </a:t>
            </a:r>
            <a:r>
              <a:rPr lang="en-GB" dirty="0" err="1"/>
              <a:t>Vusser</a:t>
            </a:r>
            <a:r>
              <a:rPr lang="en-GB" dirty="0"/>
              <a:t>, Bain's Worldwide Managing Partner and CEO, notes the shift from experimentation to practical application of AI, emphasizing the need for businesses to assess their data readiness and the tangible results AI investments can yield. </a:t>
            </a:r>
            <a:r>
              <a:rPr lang="en-GB" dirty="0">
                <a:hlinkClick r:id="rId6"/>
              </a:rPr>
              <a:t>WSJ</a:t>
            </a:r>
            <a:endParaRPr lang="en-GB" dirty="0"/>
          </a:p>
          <a:p>
            <a:r>
              <a:rPr lang="en-GB" dirty="0"/>
              <a:t>In summary, Bain &amp; Company's strategic integration of AI into its operations and client services has not only enhanced productivity and service offerings but also significantly contributed to its revenue growth. By investing in AI tools, partnerships, and leadership, Bain positions itself at the forefront of AI-driven transformation in the consulting industry.</a:t>
            </a:r>
          </a:p>
          <a:p>
            <a:endParaRPr lang="en-GB" dirty="0"/>
          </a:p>
        </p:txBody>
      </p:sp>
      <p:sp>
        <p:nvSpPr>
          <p:cNvPr id="4" name="Slide Number Placeholder 3"/>
          <p:cNvSpPr>
            <a:spLocks noGrp="1"/>
          </p:cNvSpPr>
          <p:nvPr>
            <p:ph type="sldNum" sz="quarter" idx="5"/>
          </p:nvPr>
        </p:nvSpPr>
        <p:spPr/>
        <p:txBody>
          <a:bodyPr/>
          <a:lstStyle/>
          <a:p>
            <a:fld id="{C9E7B7F8-81FA-46DC-8926-8D6B124E54D6}" type="slidenum">
              <a:rPr lang="en-US" smtClean="0"/>
              <a:t>28</a:t>
            </a:fld>
            <a:endParaRPr lang="en-US"/>
          </a:p>
        </p:txBody>
      </p:sp>
    </p:spTree>
    <p:extLst>
      <p:ext uri="{BB962C8B-B14F-4D97-AF65-F5344CB8AC3E}">
        <p14:creationId xmlns:p14="http://schemas.microsoft.com/office/powerpoint/2010/main" val="2897758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Internal Use of AI at KPMG</a:t>
            </a:r>
          </a:p>
          <a:p>
            <a:r>
              <a:rPr lang="en-GB" dirty="0"/>
              <a:t>KPMG has embedded AI tools across its workforce to enhance productivity and innovation:</a:t>
            </a:r>
          </a:p>
          <a:p>
            <a:r>
              <a:rPr lang="en-GB" b="1" dirty="0"/>
              <a:t>AVA (Advanced Virtual Assistant)</a:t>
            </a:r>
            <a:r>
              <a:rPr lang="en-GB" dirty="0"/>
              <a:t>: A generative AI tool developed by KPMG UK to assist employees in accessing information, improving efficiency, and reducing risk. </a:t>
            </a:r>
            <a:r>
              <a:rPr lang="en-GB" dirty="0">
                <a:hlinkClick r:id="rId3"/>
              </a:rPr>
              <a:t>TechUK</a:t>
            </a:r>
            <a:endParaRPr lang="en-GB" dirty="0"/>
          </a:p>
          <a:p>
            <a:r>
              <a:rPr lang="en-GB" b="1" dirty="0"/>
              <a:t>KPMG Clara</a:t>
            </a:r>
            <a:r>
              <a:rPr lang="en-GB" dirty="0"/>
              <a:t>: A global smart audit platform that integrates AI to automate routine tasks, enabling auditors to focus on complex analysis and risk assessment. </a:t>
            </a:r>
            <a:r>
              <a:rPr lang="en-GB" dirty="0">
                <a:hlinkClick r:id="rId4"/>
              </a:rPr>
              <a:t>KPMG+1Construction Dive+1</a:t>
            </a:r>
            <a:endParaRPr lang="en-GB" dirty="0"/>
          </a:p>
          <a:p>
            <a:r>
              <a:rPr lang="en-GB" dirty="0"/>
              <a:t>These tools have enabled employees to reinvest time saved into higher-value activities, fostering a culture of continuous learning and innovation.</a:t>
            </a:r>
          </a:p>
          <a:p>
            <a:r>
              <a:rPr lang="en-GB" b="1" dirty="0"/>
              <a:t>🤖 AI Services Offered to Clients</a:t>
            </a:r>
          </a:p>
          <a:p>
            <a:r>
              <a:rPr lang="en-GB" dirty="0"/>
              <a:t>KPMG provides a range of AI services to clients, including:</a:t>
            </a:r>
          </a:p>
          <a:p>
            <a:r>
              <a:rPr lang="en-GB" b="1" dirty="0"/>
              <a:t>AI Agents</a:t>
            </a:r>
            <a:r>
              <a:rPr lang="en-GB" dirty="0"/>
              <a:t>: Autonomous systems that handle complex tasks, streamline operations, and offer predictive insights to enhance decision-making processes. </a:t>
            </a:r>
            <a:r>
              <a:rPr lang="en-GB" dirty="0">
                <a:hlinkClick r:id="rId5"/>
              </a:rPr>
              <a:t>KPMG</a:t>
            </a:r>
            <a:endParaRPr lang="en-GB" dirty="0"/>
          </a:p>
          <a:p>
            <a:r>
              <a:rPr lang="en-GB" b="1" dirty="0"/>
              <a:t>AI Trust Services</a:t>
            </a:r>
            <a:r>
              <a:rPr lang="en-GB" dirty="0"/>
              <a:t>: A suite of services designed to help clients ensure AI reliability, accountability, and transparency as they scale AI applications. </a:t>
            </a:r>
            <a:r>
              <a:rPr lang="en-GB" dirty="0">
                <a:hlinkClick r:id="rId6"/>
              </a:rPr>
              <a:t>KPMG</a:t>
            </a:r>
            <a:endParaRPr lang="en-GB" dirty="0"/>
          </a:p>
          <a:p>
            <a:r>
              <a:rPr lang="en-GB" b="1" dirty="0"/>
              <a:t>Tariff Risk Tool</a:t>
            </a:r>
            <a:r>
              <a:rPr lang="en-GB" dirty="0"/>
              <a:t>: An AI-powered tool that allows users to simulate potential tariff scenarios and visualize impacts on global supply chain operations. </a:t>
            </a:r>
            <a:r>
              <a:rPr lang="en-GB" dirty="0">
                <a:hlinkClick r:id="rId7"/>
              </a:rPr>
              <a:t>Construction Dive</a:t>
            </a:r>
            <a:endParaRPr lang="en-GB" dirty="0"/>
          </a:p>
          <a:p>
            <a:r>
              <a:rPr lang="en-GB" dirty="0"/>
              <a:t>These services assist clients in integrating AI into their operations effectively, enhancing decision-making, and driving innovation.</a:t>
            </a:r>
          </a:p>
          <a:p>
            <a:r>
              <a:rPr lang="en-GB" b="1" dirty="0"/>
              <a:t>📈 Impact on Revenue and Growth</a:t>
            </a:r>
          </a:p>
          <a:p>
            <a:r>
              <a:rPr lang="en-GB" dirty="0"/>
              <a:t>AI has become a significant revenue driver for KPMG:</a:t>
            </a:r>
          </a:p>
          <a:p>
            <a:r>
              <a:rPr lang="en-GB" dirty="0"/>
              <a:t>In 2024, KPMG reported global revenues of $38.4 billion, a 5.1% increase from the previous year. </a:t>
            </a:r>
            <a:r>
              <a:rPr lang="en-GB" dirty="0">
                <a:hlinkClick r:id="rId8"/>
              </a:rPr>
              <a:t>CPA Practice Advisor+2Going Concern+2KPMG+2</a:t>
            </a:r>
            <a:endParaRPr lang="en-GB" dirty="0"/>
          </a:p>
          <a:p>
            <a:r>
              <a:rPr lang="en-GB" dirty="0"/>
              <a:t>The firm has invested over $2 billion in AI and cloud services, aiming to generate $12 billion in revenue over the next five years. </a:t>
            </a:r>
            <a:r>
              <a:rPr lang="en-GB" dirty="0">
                <a:hlinkClick r:id="rId9"/>
              </a:rPr>
              <a:t>Business Insider+1Analytics Vidhya+1</a:t>
            </a:r>
            <a:endParaRPr lang="en-GB" dirty="0"/>
          </a:p>
          <a:p>
            <a:r>
              <a:rPr lang="en-GB" dirty="0"/>
              <a:t>These investments underscore KPMG's commitment to leveraging AI for sustained growth and client value.</a:t>
            </a:r>
          </a:p>
          <a:p>
            <a:r>
              <a:rPr lang="en-GB" b="1" dirty="0"/>
              <a:t>🗣️ Leadership Perspectives</a:t>
            </a:r>
          </a:p>
          <a:p>
            <a:r>
              <a:rPr lang="en-GB" dirty="0"/>
              <a:t>KPMG's leadership emphasizes the transformative potential of AI:</a:t>
            </a:r>
          </a:p>
          <a:p>
            <a:r>
              <a:rPr lang="en-GB" dirty="0"/>
              <a:t>David Rowlands, KPMG’s global head of AI, highlights the importance of embedding AI into operating models to maximize return on investment. </a:t>
            </a:r>
            <a:r>
              <a:rPr lang="en-GB" dirty="0">
                <a:hlinkClick r:id="rId10"/>
              </a:rPr>
              <a:t>Business Insider</a:t>
            </a:r>
            <a:endParaRPr lang="en-GB" dirty="0"/>
          </a:p>
          <a:p>
            <a:r>
              <a:rPr lang="en-GB" dirty="0"/>
              <a:t>Bryan McGowan, Global Trusted AI Leader, underscores the need for trustworthy AI systems, stating, "It's not enough for AI to simply work; it needs to be trustworthy." </a:t>
            </a:r>
            <a:r>
              <a:rPr lang="en-GB" dirty="0">
                <a:hlinkClick r:id="rId6"/>
              </a:rPr>
              <a:t>KPMG</a:t>
            </a:r>
            <a:endParaRPr lang="en-GB" dirty="0"/>
          </a:p>
          <a:p>
            <a:r>
              <a:rPr lang="en-GB" dirty="0"/>
              <a:t>These perspectives reflect KPMG's focus on responsible AI adoption and governance.</a:t>
            </a:r>
          </a:p>
          <a:p>
            <a:r>
              <a:rPr lang="en-GB" dirty="0"/>
              <a:t>In summary, KPMG's integration of AI into its operations and client services has not only enhanced internal productivity but also significantly contributed to revenue growth, solidifying its position as a leader in AI-driven consulting.</a:t>
            </a:r>
          </a:p>
          <a:p>
            <a:endParaRPr lang="en-GB" dirty="0"/>
          </a:p>
        </p:txBody>
      </p:sp>
      <p:sp>
        <p:nvSpPr>
          <p:cNvPr id="4" name="Slide Number Placeholder 3"/>
          <p:cNvSpPr>
            <a:spLocks noGrp="1"/>
          </p:cNvSpPr>
          <p:nvPr>
            <p:ph type="sldNum" sz="quarter" idx="5"/>
          </p:nvPr>
        </p:nvSpPr>
        <p:spPr/>
        <p:txBody>
          <a:bodyPr/>
          <a:lstStyle/>
          <a:p>
            <a:fld id="{C9E7B7F8-81FA-46DC-8926-8D6B124E54D6}" type="slidenum">
              <a:rPr lang="en-US" smtClean="0"/>
              <a:t>31</a:t>
            </a:fld>
            <a:endParaRPr lang="en-US"/>
          </a:p>
        </p:txBody>
      </p:sp>
    </p:spTree>
    <p:extLst>
      <p:ext uri="{BB962C8B-B14F-4D97-AF65-F5344CB8AC3E}">
        <p14:creationId xmlns:p14="http://schemas.microsoft.com/office/powerpoint/2010/main" val="72033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9E7B7F8-81FA-46DC-8926-8D6B124E54D6}" type="slidenum">
              <a:rPr lang="en-US" smtClean="0"/>
              <a:t>57</a:t>
            </a:fld>
            <a:endParaRPr lang="en-US"/>
          </a:p>
        </p:txBody>
      </p:sp>
    </p:spTree>
    <p:extLst>
      <p:ext uri="{BB962C8B-B14F-4D97-AF65-F5344CB8AC3E}">
        <p14:creationId xmlns:p14="http://schemas.microsoft.com/office/powerpoint/2010/main" val="1523973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0274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280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452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96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1" name="Picture Placeholder 3"/>
          <p:cNvSpPr>
            <a:spLocks noGrp="1"/>
          </p:cNvSpPr>
          <p:nvPr>
            <p:ph type="pic" sz="quarter" idx="18"/>
          </p:nvPr>
        </p:nvSpPr>
        <p:spPr>
          <a:xfrm>
            <a:off x="1377095" y="1948482"/>
            <a:ext cx="3145536" cy="2020824"/>
          </a:xfrm>
        </p:spPr>
        <p:txBody>
          <a:bodyPr>
            <a:normAutofit/>
          </a:bodyPr>
          <a:lstStyle>
            <a:lvl1pPr>
              <a:defRPr sz="1600">
                <a:solidFill>
                  <a:schemeClr val="accent2"/>
                </a:solidFill>
              </a:defRPr>
            </a:lvl1pPr>
          </a:lstStyle>
          <a:p>
            <a:endParaRPr lang="id-ID"/>
          </a:p>
        </p:txBody>
      </p:sp>
      <p:sp>
        <p:nvSpPr>
          <p:cNvPr id="32" name="Picture Placeholder 3"/>
          <p:cNvSpPr>
            <a:spLocks noGrp="1"/>
          </p:cNvSpPr>
          <p:nvPr>
            <p:ph type="pic" sz="quarter" idx="19"/>
          </p:nvPr>
        </p:nvSpPr>
        <p:spPr>
          <a:xfrm>
            <a:off x="4571619" y="1948482"/>
            <a:ext cx="3145536" cy="2020824"/>
          </a:xfrm>
        </p:spPr>
        <p:txBody>
          <a:bodyPr>
            <a:normAutofit/>
          </a:bodyPr>
          <a:lstStyle>
            <a:lvl1pPr>
              <a:defRPr sz="1600">
                <a:solidFill>
                  <a:schemeClr val="accent2"/>
                </a:solidFill>
              </a:defRPr>
            </a:lvl1pPr>
          </a:lstStyle>
          <a:p>
            <a:endParaRPr lang="id-ID"/>
          </a:p>
        </p:txBody>
      </p:sp>
      <p:sp>
        <p:nvSpPr>
          <p:cNvPr id="33" name="Picture Placeholder 3"/>
          <p:cNvSpPr>
            <a:spLocks noGrp="1"/>
          </p:cNvSpPr>
          <p:nvPr>
            <p:ph type="pic" sz="quarter" idx="20"/>
          </p:nvPr>
        </p:nvSpPr>
        <p:spPr>
          <a:xfrm>
            <a:off x="7766144" y="1948482"/>
            <a:ext cx="3145536" cy="2020824"/>
          </a:xfrm>
        </p:spPr>
        <p:txBody>
          <a:bodyPr>
            <a:normAutofit/>
          </a:bodyPr>
          <a:lstStyle>
            <a:lvl1pPr>
              <a:defRPr sz="1600">
                <a:solidFill>
                  <a:schemeClr val="accent2"/>
                </a:solidFill>
              </a:defRPr>
            </a:lvl1pPr>
          </a:lstStyle>
          <a:p>
            <a:endParaRPr lang="id-ID"/>
          </a:p>
        </p:txBody>
      </p:sp>
      <p:sp>
        <p:nvSpPr>
          <p:cNvPr id="34" name="Picture Placeholder 3"/>
          <p:cNvSpPr>
            <a:spLocks noGrp="1"/>
          </p:cNvSpPr>
          <p:nvPr>
            <p:ph type="pic" sz="quarter" idx="21"/>
          </p:nvPr>
        </p:nvSpPr>
        <p:spPr>
          <a:xfrm>
            <a:off x="1377095" y="4015011"/>
            <a:ext cx="3145536" cy="2020824"/>
          </a:xfrm>
        </p:spPr>
        <p:txBody>
          <a:bodyPr>
            <a:normAutofit/>
          </a:bodyPr>
          <a:lstStyle>
            <a:lvl1pPr>
              <a:defRPr sz="1600">
                <a:solidFill>
                  <a:schemeClr val="accent2"/>
                </a:solidFill>
              </a:defRPr>
            </a:lvl1pPr>
          </a:lstStyle>
          <a:p>
            <a:endParaRPr lang="id-ID"/>
          </a:p>
        </p:txBody>
      </p:sp>
      <p:sp>
        <p:nvSpPr>
          <p:cNvPr id="35" name="Picture Placeholder 3"/>
          <p:cNvSpPr>
            <a:spLocks noGrp="1"/>
          </p:cNvSpPr>
          <p:nvPr>
            <p:ph type="pic" sz="quarter" idx="22"/>
          </p:nvPr>
        </p:nvSpPr>
        <p:spPr>
          <a:xfrm>
            <a:off x="4571619" y="4015011"/>
            <a:ext cx="3145536" cy="2020824"/>
          </a:xfrm>
        </p:spPr>
        <p:txBody>
          <a:bodyPr>
            <a:normAutofit/>
          </a:bodyPr>
          <a:lstStyle>
            <a:lvl1pPr>
              <a:defRPr sz="1600">
                <a:solidFill>
                  <a:schemeClr val="accent2"/>
                </a:solidFill>
              </a:defRPr>
            </a:lvl1pPr>
          </a:lstStyle>
          <a:p>
            <a:endParaRPr lang="id-ID"/>
          </a:p>
        </p:txBody>
      </p:sp>
      <p:sp>
        <p:nvSpPr>
          <p:cNvPr id="36" name="Picture Placeholder 3"/>
          <p:cNvSpPr>
            <a:spLocks noGrp="1"/>
          </p:cNvSpPr>
          <p:nvPr>
            <p:ph type="pic" sz="quarter" idx="23"/>
          </p:nvPr>
        </p:nvSpPr>
        <p:spPr>
          <a:xfrm>
            <a:off x="7766144" y="4015011"/>
            <a:ext cx="3145536" cy="2020824"/>
          </a:xfrm>
        </p:spPr>
        <p:txBody>
          <a:bodyPr>
            <a:normAutofit/>
          </a:bodyPr>
          <a:lstStyle>
            <a:lvl1pPr>
              <a:defRPr sz="1600">
                <a:solidFill>
                  <a:schemeClr val="accent2"/>
                </a:solidFill>
              </a:defRPr>
            </a:lvl1pPr>
          </a:lstStyle>
          <a:p>
            <a:endParaRPr lang="id-ID"/>
          </a:p>
        </p:txBody>
      </p:sp>
    </p:spTree>
    <p:extLst>
      <p:ext uri="{BB962C8B-B14F-4D97-AF65-F5344CB8AC3E}">
        <p14:creationId xmlns:p14="http://schemas.microsoft.com/office/powerpoint/2010/main" val="1791667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8142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69022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0408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5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600" b="1">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16677816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60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372875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27764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2" descr="BCS, The Chartered Institute for IT ...">
            <a:extLst>
              <a:ext uri="{FF2B5EF4-FFF2-40B4-BE49-F238E27FC236}">
                <a16:creationId xmlns:a16="http://schemas.microsoft.com/office/drawing/2014/main" id="{E52D7CE2-2A4B-C5F3-EB60-B43879F27CB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5846" y="6004235"/>
            <a:ext cx="792354" cy="79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007702"/>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673" r:id="rId12"/>
    <p:sldLayoutId id="214748367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mckinsey.com/features/ask-mckinsey?cid=other-eml-alt-mip-mck&amp;hlkid=baad510143c24d918432caf08cff703b&amp;hctky=2182130&amp;hdpid=5c430f42-8bd0-4b02-a31e-7519aee08fa9#ask-mckinsey" TargetMode="External"/><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hyperlink" Target="https://www.forbes.com/sites/bernardmarr/2024/07/10/how-bcg-is-revolutionizing-consulting-with-ai-a-case-stud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philwc/ten-lessons-i-learned-developing-ava-kpmg-uks-flagship-genai-as-a-service-platform-75e4644d282c" TargetMode="External"/><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36854F6-EE9F-DC40-91C8-220D5434C7EE}"/>
              </a:ext>
            </a:extLst>
          </p:cNvPr>
          <p:cNvSpPr/>
          <p:nvPr/>
        </p:nvSpPr>
        <p:spPr>
          <a:xfrm>
            <a:off x="11091553" y="6356350"/>
            <a:ext cx="262247"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ack text on a white background&#10;&#10;Description automatically generated">
            <a:extLst>
              <a:ext uri="{FF2B5EF4-FFF2-40B4-BE49-F238E27FC236}">
                <a16:creationId xmlns:a16="http://schemas.microsoft.com/office/drawing/2014/main" id="{F98070F0-60F2-E3A7-2906-A9F5B16F2B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2247" y="872499"/>
            <a:ext cx="3364701" cy="587033"/>
          </a:xfrm>
          <a:prstGeom prst="rect">
            <a:avLst/>
          </a:prstGeom>
        </p:spPr>
      </p:pic>
      <p:sp>
        <p:nvSpPr>
          <p:cNvPr id="3" name="TextBox 2">
            <a:extLst>
              <a:ext uri="{FF2B5EF4-FFF2-40B4-BE49-F238E27FC236}">
                <a16:creationId xmlns:a16="http://schemas.microsoft.com/office/drawing/2014/main" id="{45A947F2-E803-9E7A-0F97-2BBFCEFB7665}"/>
              </a:ext>
            </a:extLst>
          </p:cNvPr>
          <p:cNvSpPr txBox="1"/>
          <p:nvPr/>
        </p:nvSpPr>
        <p:spPr>
          <a:xfrm>
            <a:off x="595060" y="2661158"/>
            <a:ext cx="11170622" cy="584775"/>
          </a:xfrm>
          <a:prstGeom prst="rect">
            <a:avLst/>
          </a:prstGeom>
          <a:noFill/>
        </p:spPr>
        <p:txBody>
          <a:bodyPr wrap="none" rtlCol="0">
            <a:spAutoFit/>
          </a:bodyPr>
          <a:lstStyle/>
          <a:p>
            <a:r>
              <a:rPr lang="en-GB" sz="3200" b="1" dirty="0"/>
              <a:t>Vibe Consulting – Death of Consultancy or Its New Superpower?</a:t>
            </a:r>
            <a:r>
              <a:rPr lang="en-GB" sz="3200" dirty="0"/>
              <a:t> </a:t>
            </a:r>
          </a:p>
        </p:txBody>
      </p:sp>
      <p:sp>
        <p:nvSpPr>
          <p:cNvPr id="7" name="TextBox 6">
            <a:extLst>
              <a:ext uri="{FF2B5EF4-FFF2-40B4-BE49-F238E27FC236}">
                <a16:creationId xmlns:a16="http://schemas.microsoft.com/office/drawing/2014/main" id="{0F14233B-0720-D9B8-E98B-3BB6E9E19149}"/>
              </a:ext>
            </a:extLst>
          </p:cNvPr>
          <p:cNvSpPr txBox="1"/>
          <p:nvPr/>
        </p:nvSpPr>
        <p:spPr>
          <a:xfrm>
            <a:off x="10084777" y="6261913"/>
            <a:ext cx="1472904" cy="276999"/>
          </a:xfrm>
          <a:prstGeom prst="rect">
            <a:avLst/>
          </a:prstGeom>
          <a:noFill/>
        </p:spPr>
        <p:txBody>
          <a:bodyPr wrap="none" rtlCol="0">
            <a:spAutoFit/>
          </a:bodyPr>
          <a:lstStyle/>
          <a:p>
            <a:r>
              <a:rPr lang="en-GB" sz="1200" dirty="0"/>
              <a:t>13</a:t>
            </a:r>
            <a:r>
              <a:rPr lang="en-GB" sz="1200" baseline="30000" dirty="0"/>
              <a:t>th</a:t>
            </a:r>
            <a:r>
              <a:rPr lang="en-GB" sz="1200" dirty="0"/>
              <a:t> November 2025</a:t>
            </a:r>
          </a:p>
        </p:txBody>
      </p:sp>
      <p:sp>
        <p:nvSpPr>
          <p:cNvPr id="8" name="TextBox 7">
            <a:extLst>
              <a:ext uri="{FF2B5EF4-FFF2-40B4-BE49-F238E27FC236}">
                <a16:creationId xmlns:a16="http://schemas.microsoft.com/office/drawing/2014/main" id="{93FFAA07-61E2-0DBD-7EA8-CFE6DE90E34C}"/>
              </a:ext>
            </a:extLst>
          </p:cNvPr>
          <p:cNvSpPr txBox="1"/>
          <p:nvPr/>
        </p:nvSpPr>
        <p:spPr>
          <a:xfrm>
            <a:off x="5352431" y="4262893"/>
            <a:ext cx="1487138" cy="369332"/>
          </a:xfrm>
          <a:prstGeom prst="rect">
            <a:avLst/>
          </a:prstGeom>
          <a:noFill/>
        </p:spPr>
        <p:txBody>
          <a:bodyPr wrap="none" rtlCol="0">
            <a:spAutoFit/>
          </a:bodyPr>
          <a:lstStyle/>
          <a:p>
            <a:r>
              <a:rPr lang="en-GB" b="1" dirty="0">
                <a:solidFill>
                  <a:schemeClr val="tx2"/>
                </a:solidFill>
              </a:rPr>
              <a:t>Dr. Alan Warr</a:t>
            </a:r>
          </a:p>
        </p:txBody>
      </p:sp>
    </p:spTree>
    <p:extLst>
      <p:ext uri="{BB962C8B-B14F-4D97-AF65-F5344CB8AC3E}">
        <p14:creationId xmlns:p14="http://schemas.microsoft.com/office/powerpoint/2010/main" val="79016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519E-7A9D-1CAA-B5A4-ED906AC4795B}"/>
              </a:ext>
            </a:extLst>
          </p:cNvPr>
          <p:cNvSpPr>
            <a:spLocks noGrp="1"/>
          </p:cNvSpPr>
          <p:nvPr>
            <p:ph type="title"/>
          </p:nvPr>
        </p:nvSpPr>
        <p:spPr>
          <a:xfrm>
            <a:off x="838200" y="365126"/>
            <a:ext cx="10515600" cy="857388"/>
          </a:xfrm>
        </p:spPr>
        <p:txBody>
          <a:bodyPr/>
          <a:lstStyle/>
          <a:p>
            <a:pPr algn="ctr"/>
            <a:r>
              <a:rPr lang="en-GB" dirty="0">
                <a:solidFill>
                  <a:srgbClr val="424242"/>
                </a:solidFill>
              </a:rPr>
              <a:t>The Coming Wave</a:t>
            </a:r>
          </a:p>
        </p:txBody>
      </p:sp>
      <p:grpSp>
        <p:nvGrpSpPr>
          <p:cNvPr id="6" name="Group 5">
            <a:extLst>
              <a:ext uri="{FF2B5EF4-FFF2-40B4-BE49-F238E27FC236}">
                <a16:creationId xmlns:a16="http://schemas.microsoft.com/office/drawing/2014/main" id="{26FDFCDB-3E20-A03B-5F27-7B81C11D3F12}"/>
              </a:ext>
            </a:extLst>
          </p:cNvPr>
          <p:cNvGrpSpPr/>
          <p:nvPr/>
        </p:nvGrpSpPr>
        <p:grpSpPr>
          <a:xfrm>
            <a:off x="728869" y="2130838"/>
            <a:ext cx="4618383" cy="3490016"/>
            <a:chOff x="281608" y="2866334"/>
            <a:chExt cx="3392557" cy="2605333"/>
          </a:xfrm>
        </p:grpSpPr>
        <p:pic>
          <p:nvPicPr>
            <p:cNvPr id="18434" name="Picture 2" descr="The Coming Wave: AI, Power and Our ...">
              <a:extLst>
                <a:ext uri="{FF2B5EF4-FFF2-40B4-BE49-F238E27FC236}">
                  <a16:creationId xmlns:a16="http://schemas.microsoft.com/office/drawing/2014/main" id="{C59BD10C-C848-2BAC-166A-200F6C6F1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08" y="2866334"/>
              <a:ext cx="1696278" cy="2605333"/>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Mustafa Suleyman - Wikipedia">
              <a:extLst>
                <a:ext uri="{FF2B5EF4-FFF2-40B4-BE49-F238E27FC236}">
                  <a16:creationId xmlns:a16="http://schemas.microsoft.com/office/drawing/2014/main" id="{40CD4241-4E22-1ABC-86AF-9EE9D44557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473" r="30201"/>
            <a:stretch>
              <a:fillRect/>
            </a:stretch>
          </p:blipFill>
          <p:spPr bwMode="auto">
            <a:xfrm>
              <a:off x="1977886" y="2866334"/>
              <a:ext cx="1696279" cy="260533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F4FC132F-ABA4-9021-D91F-D616146BDF78}"/>
              </a:ext>
            </a:extLst>
          </p:cNvPr>
          <p:cNvSpPr txBox="1"/>
          <p:nvPr/>
        </p:nvSpPr>
        <p:spPr>
          <a:xfrm>
            <a:off x="6251714" y="1890687"/>
            <a:ext cx="4922354" cy="3970318"/>
          </a:xfrm>
          <a:prstGeom prst="rect">
            <a:avLst/>
          </a:prstGeom>
          <a:noFill/>
        </p:spPr>
        <p:txBody>
          <a:bodyPr wrap="square">
            <a:spAutoFit/>
          </a:bodyPr>
          <a:lstStyle/>
          <a:p>
            <a:pPr marL="0" indent="0">
              <a:buNone/>
            </a:pPr>
            <a:r>
              <a:rPr lang="en-GB" sz="1800" i="1" dirty="0"/>
              <a:t>“</a:t>
            </a:r>
            <a:r>
              <a:rPr lang="en-GB" i="1" dirty="0"/>
              <a:t>It’s (AI) not just a tool or platform but a transformative meta technology, the technology behind technology and everything else, itself a maker of tools and platforms, not just a system but a generator of systems of any, and all kinds.  </a:t>
            </a:r>
            <a:br>
              <a:rPr lang="en-GB" i="1" dirty="0"/>
            </a:br>
            <a:br>
              <a:rPr lang="en-GB" i="1" dirty="0"/>
            </a:br>
            <a:r>
              <a:rPr lang="en-GB" i="1" dirty="0"/>
              <a:t>Step back and consider what’s happening on the scale of a decade or a century. </a:t>
            </a:r>
            <a:br>
              <a:rPr lang="en-GB" i="1" dirty="0"/>
            </a:br>
            <a:br>
              <a:rPr lang="en-GB" i="1" dirty="0"/>
            </a:br>
            <a:r>
              <a:rPr lang="en-GB" i="1" dirty="0"/>
              <a:t>We really are at a turning point in the history of humanity</a:t>
            </a:r>
            <a:r>
              <a:rPr lang="en-GB" sz="1800" i="1" dirty="0"/>
              <a:t>.”</a:t>
            </a:r>
          </a:p>
          <a:p>
            <a:pPr marL="0" indent="0">
              <a:buNone/>
            </a:pPr>
            <a:endParaRPr lang="en-GB" sz="1800" i="1" dirty="0"/>
          </a:p>
          <a:p>
            <a:pPr marL="0" indent="0">
              <a:buNone/>
            </a:pPr>
            <a:r>
              <a:rPr lang="en-GB" sz="1800" dirty="0"/>
              <a:t>- </a:t>
            </a:r>
            <a:r>
              <a:rPr lang="en-GB" b="1" dirty="0">
                <a:solidFill>
                  <a:srgbClr val="424242"/>
                </a:solidFill>
              </a:rPr>
              <a:t>Mustafa Suleyman</a:t>
            </a:r>
            <a:r>
              <a:rPr lang="en-GB" dirty="0"/>
              <a:t>, Co-founder of DeepMind and current CEO of Microsoft AI		</a:t>
            </a:r>
          </a:p>
        </p:txBody>
      </p:sp>
      <p:sp>
        <p:nvSpPr>
          <p:cNvPr id="4" name="TextBox 3">
            <a:extLst>
              <a:ext uri="{FF2B5EF4-FFF2-40B4-BE49-F238E27FC236}">
                <a16:creationId xmlns:a16="http://schemas.microsoft.com/office/drawing/2014/main" id="{C5164926-D339-F661-700E-69B59E418D78}"/>
              </a:ext>
            </a:extLst>
          </p:cNvPr>
          <p:cNvSpPr txBox="1"/>
          <p:nvPr/>
        </p:nvSpPr>
        <p:spPr>
          <a:xfrm>
            <a:off x="7119893" y="6313734"/>
            <a:ext cx="4600468" cy="430887"/>
          </a:xfrm>
          <a:prstGeom prst="rect">
            <a:avLst/>
          </a:prstGeom>
          <a:noFill/>
        </p:spPr>
        <p:txBody>
          <a:bodyPr wrap="square" rtlCol="0">
            <a:spAutoFit/>
          </a:bodyPr>
          <a:lstStyle/>
          <a:p>
            <a:r>
              <a:rPr lang="en-GB" sz="1100" dirty="0"/>
              <a:t>Suleyman, Mustafa, with Michael Bhaskar. </a:t>
            </a:r>
            <a:r>
              <a:rPr lang="en-GB" sz="1100" i="1" dirty="0"/>
              <a:t>The Coming Wave: Technology, Power, and the Twenty-First Century's Greatest Dilemma</a:t>
            </a:r>
            <a:r>
              <a:rPr lang="en-GB" sz="1100" dirty="0"/>
              <a:t>. Crown, 2023. </a:t>
            </a:r>
          </a:p>
        </p:txBody>
      </p:sp>
    </p:spTree>
    <p:extLst>
      <p:ext uri="{BB962C8B-B14F-4D97-AF65-F5344CB8AC3E}">
        <p14:creationId xmlns:p14="http://schemas.microsoft.com/office/powerpoint/2010/main" val="125160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4FC4E-3BB3-8A05-9861-502B4CCA9569}"/>
              </a:ext>
            </a:extLst>
          </p:cNvPr>
          <p:cNvSpPr>
            <a:spLocks noGrp="1"/>
          </p:cNvSpPr>
          <p:nvPr>
            <p:ph type="title"/>
          </p:nvPr>
        </p:nvSpPr>
        <p:spPr>
          <a:xfrm>
            <a:off x="838200" y="365126"/>
            <a:ext cx="10515600" cy="841376"/>
          </a:xfrm>
        </p:spPr>
        <p:txBody>
          <a:bodyPr/>
          <a:lstStyle/>
          <a:p>
            <a:pPr algn="ctr"/>
            <a:r>
              <a:rPr lang="en-GB" dirty="0">
                <a:solidFill>
                  <a:srgbClr val="424242"/>
                </a:solidFill>
              </a:rPr>
              <a:t>The Top 10 Gen AI Use Cases</a:t>
            </a:r>
          </a:p>
        </p:txBody>
      </p:sp>
      <p:sp>
        <p:nvSpPr>
          <p:cNvPr id="3" name="Slide Number Placeholder 2">
            <a:extLst>
              <a:ext uri="{FF2B5EF4-FFF2-40B4-BE49-F238E27FC236}">
                <a16:creationId xmlns:a16="http://schemas.microsoft.com/office/drawing/2014/main" id="{3E11BC2B-B167-CBAE-857A-940A5EDAF53D}"/>
              </a:ext>
            </a:extLst>
          </p:cNvPr>
          <p:cNvSpPr>
            <a:spLocks noGrp="1"/>
          </p:cNvSpPr>
          <p:nvPr>
            <p:ph type="sldNum" sz="quarter" idx="4294967295"/>
          </p:nvPr>
        </p:nvSpPr>
        <p:spPr>
          <a:xfrm>
            <a:off x="8610600" y="6356350"/>
            <a:ext cx="2743200" cy="365125"/>
          </a:xfrm>
          <a:prstGeom prst="rect">
            <a:avLst/>
          </a:prstGeom>
        </p:spPr>
        <p:txBody>
          <a:bodyPr/>
          <a:lstStyle/>
          <a:p>
            <a:fld id="{F3451B78-826D-4FE9-99FE-428C8E62A634}" type="slidenum">
              <a:rPr lang="en-US" smtClean="0"/>
              <a:t>11</a:t>
            </a:fld>
            <a:endParaRPr lang="en-US"/>
          </a:p>
        </p:txBody>
      </p:sp>
      <p:pic>
        <p:nvPicPr>
          <p:cNvPr id="6" name="Picture 5">
            <a:extLst>
              <a:ext uri="{FF2B5EF4-FFF2-40B4-BE49-F238E27FC236}">
                <a16:creationId xmlns:a16="http://schemas.microsoft.com/office/drawing/2014/main" id="{85CC4F02-62B1-5A3A-DD2E-C4E99551BDDE}"/>
              </a:ext>
            </a:extLst>
          </p:cNvPr>
          <p:cNvPicPr>
            <a:picLocks noChangeAspect="1"/>
          </p:cNvPicPr>
          <p:nvPr/>
        </p:nvPicPr>
        <p:blipFill>
          <a:blip r:embed="rId2"/>
          <a:srcRect t="7963"/>
          <a:stretch>
            <a:fillRect/>
          </a:stretch>
        </p:blipFill>
        <p:spPr>
          <a:xfrm>
            <a:off x="2388705" y="1526604"/>
            <a:ext cx="7414590" cy="5331396"/>
          </a:xfrm>
          <a:prstGeom prst="rect">
            <a:avLst/>
          </a:prstGeom>
        </p:spPr>
      </p:pic>
      <p:sp>
        <p:nvSpPr>
          <p:cNvPr id="7" name="TextBox 6">
            <a:extLst>
              <a:ext uri="{FF2B5EF4-FFF2-40B4-BE49-F238E27FC236}">
                <a16:creationId xmlns:a16="http://schemas.microsoft.com/office/drawing/2014/main" id="{A7126C61-60CA-2DB5-CF1C-1A8A2CCF110F}"/>
              </a:ext>
            </a:extLst>
          </p:cNvPr>
          <p:cNvSpPr txBox="1"/>
          <p:nvPr/>
        </p:nvSpPr>
        <p:spPr>
          <a:xfrm>
            <a:off x="8942071" y="6345555"/>
            <a:ext cx="2922270" cy="600164"/>
          </a:xfrm>
          <a:prstGeom prst="rect">
            <a:avLst/>
          </a:prstGeom>
          <a:noFill/>
        </p:spPr>
        <p:txBody>
          <a:bodyPr wrap="square" rtlCol="0">
            <a:spAutoFit/>
          </a:bodyPr>
          <a:lstStyle/>
          <a:p>
            <a:r>
              <a:rPr lang="en-GB" sz="1100" dirty="0">
                <a:solidFill>
                  <a:srgbClr val="424242"/>
                </a:solidFill>
              </a:rPr>
              <a:t>Source: HBR, “How People Are Really Using Gen AI in 2025” by Marc Zao-Sanders April 9, 2025.</a:t>
            </a:r>
          </a:p>
          <a:p>
            <a:endParaRPr lang="en-GB" sz="1100" dirty="0">
              <a:solidFill>
                <a:srgbClr val="424242"/>
              </a:solidFill>
            </a:endParaRPr>
          </a:p>
        </p:txBody>
      </p:sp>
    </p:spTree>
    <p:extLst>
      <p:ext uri="{BB962C8B-B14F-4D97-AF65-F5344CB8AC3E}">
        <p14:creationId xmlns:p14="http://schemas.microsoft.com/office/powerpoint/2010/main" val="1210518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874A-744B-F614-13E3-621476C6F1D1}"/>
              </a:ext>
            </a:extLst>
          </p:cNvPr>
          <p:cNvSpPr>
            <a:spLocks noGrp="1"/>
          </p:cNvSpPr>
          <p:nvPr>
            <p:ph type="title"/>
          </p:nvPr>
        </p:nvSpPr>
        <p:spPr>
          <a:xfrm>
            <a:off x="838200" y="365125"/>
            <a:ext cx="10515600" cy="1325563"/>
          </a:xfrm>
        </p:spPr>
        <p:txBody>
          <a:bodyPr anchor="ctr">
            <a:normAutofit/>
          </a:bodyPr>
          <a:lstStyle/>
          <a:p>
            <a:pPr algn="ctr"/>
            <a:r>
              <a:rPr lang="en-GB" dirty="0"/>
              <a:t>Anthropic measurement of usage by job type </a:t>
            </a:r>
          </a:p>
        </p:txBody>
      </p:sp>
      <p:pic>
        <p:nvPicPr>
          <p:cNvPr id="7" name="Picture 6" descr="A graph with numbers and a line&#10;&#10;AI-generated content may be incorrect.">
            <a:extLst>
              <a:ext uri="{FF2B5EF4-FFF2-40B4-BE49-F238E27FC236}">
                <a16:creationId xmlns:a16="http://schemas.microsoft.com/office/drawing/2014/main" id="{78AC6F3C-8B18-A3CE-3A6D-594EE555E784}"/>
              </a:ext>
            </a:extLst>
          </p:cNvPr>
          <p:cNvPicPr>
            <a:picLocks noChangeAspect="1"/>
          </p:cNvPicPr>
          <p:nvPr/>
        </p:nvPicPr>
        <p:blipFill>
          <a:blip r:embed="rId2">
            <a:extLst>
              <a:ext uri="{28A0092B-C50C-407E-A947-70E740481C1C}">
                <a14:useLocalDpi xmlns:a14="http://schemas.microsoft.com/office/drawing/2010/main" val="0"/>
              </a:ext>
            </a:extLst>
          </a:blip>
          <a:srcRect l="14543" t="9786" r="18301" b="12784"/>
          <a:stretch>
            <a:fillRect/>
          </a:stretch>
        </p:blipFill>
        <p:spPr>
          <a:xfrm>
            <a:off x="1805940" y="1498540"/>
            <a:ext cx="5865486" cy="5359460"/>
          </a:xfrm>
          <a:prstGeom prst="rect">
            <a:avLst/>
          </a:prstGeom>
          <a:noFill/>
        </p:spPr>
      </p:pic>
      <p:sp>
        <p:nvSpPr>
          <p:cNvPr id="8" name="TextBox 7">
            <a:extLst>
              <a:ext uri="{FF2B5EF4-FFF2-40B4-BE49-F238E27FC236}">
                <a16:creationId xmlns:a16="http://schemas.microsoft.com/office/drawing/2014/main" id="{B51E416C-3EA3-E57F-B51D-27F7B961512D}"/>
              </a:ext>
            </a:extLst>
          </p:cNvPr>
          <p:cNvSpPr txBox="1"/>
          <p:nvPr/>
        </p:nvSpPr>
        <p:spPr>
          <a:xfrm>
            <a:off x="8789671" y="2240280"/>
            <a:ext cx="2766059" cy="2862322"/>
          </a:xfrm>
          <a:prstGeom prst="rect">
            <a:avLst/>
          </a:prstGeom>
          <a:noFill/>
        </p:spPr>
        <p:txBody>
          <a:bodyPr wrap="square" rtlCol="0">
            <a:spAutoFit/>
          </a:bodyPr>
          <a:lstStyle/>
          <a:p>
            <a:r>
              <a:rPr lang="en-GB" i="1" dirty="0"/>
              <a:t>For each job type, the percentage of relevant conversations with Claude is shown in orange compared to the percentage of workers in the U.S. economy with that job type (from the U.S. Department of Labor’s O*NET categories) in grey.</a:t>
            </a:r>
            <a:endParaRPr lang="en-GB" dirty="0"/>
          </a:p>
        </p:txBody>
      </p:sp>
      <p:sp>
        <p:nvSpPr>
          <p:cNvPr id="10" name="TextBox 9">
            <a:extLst>
              <a:ext uri="{FF2B5EF4-FFF2-40B4-BE49-F238E27FC236}">
                <a16:creationId xmlns:a16="http://schemas.microsoft.com/office/drawing/2014/main" id="{BAD767E3-DA9A-7CB2-76D5-7DC39BA1E110}"/>
              </a:ext>
            </a:extLst>
          </p:cNvPr>
          <p:cNvSpPr txBox="1"/>
          <p:nvPr/>
        </p:nvSpPr>
        <p:spPr>
          <a:xfrm>
            <a:off x="8708995" y="6192793"/>
            <a:ext cx="3659894" cy="600164"/>
          </a:xfrm>
          <a:prstGeom prst="rect">
            <a:avLst/>
          </a:prstGeom>
          <a:noFill/>
        </p:spPr>
        <p:txBody>
          <a:bodyPr wrap="square" rtlCol="0">
            <a:spAutoFit/>
          </a:bodyPr>
          <a:lstStyle/>
          <a:p>
            <a:r>
              <a:rPr lang="en-GB" sz="1100" dirty="0">
                <a:solidFill>
                  <a:srgbClr val="424242"/>
                </a:solidFill>
              </a:rPr>
              <a:t>Source: Which Economic Tasks are Performed with AI? Evidence from Millions of Claude Conversations.</a:t>
            </a:r>
          </a:p>
          <a:p>
            <a:r>
              <a:rPr lang="en-GB" sz="1100" dirty="0">
                <a:solidFill>
                  <a:srgbClr val="424242"/>
                </a:solidFill>
              </a:rPr>
              <a:t>Handa, K., et al. arXiv:2503.04761.</a:t>
            </a:r>
          </a:p>
        </p:txBody>
      </p:sp>
    </p:spTree>
    <p:extLst>
      <p:ext uri="{BB962C8B-B14F-4D97-AF65-F5344CB8AC3E}">
        <p14:creationId xmlns:p14="http://schemas.microsoft.com/office/powerpoint/2010/main" val="98956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FE6B60-FF77-7651-FB7E-20193D2B5F8B}"/>
              </a:ext>
            </a:extLst>
          </p:cNvPr>
          <p:cNvSpPr>
            <a:spLocks noGrp="1"/>
          </p:cNvSpPr>
          <p:nvPr>
            <p:ph type="title"/>
          </p:nvPr>
        </p:nvSpPr>
        <p:spPr/>
        <p:txBody>
          <a:bodyPr/>
          <a:lstStyle/>
          <a:p>
            <a:r>
              <a:rPr lang="en-GB" dirty="0"/>
              <a:t>OpenAI ChatGPT Consumer Usage for Work</a:t>
            </a:r>
          </a:p>
        </p:txBody>
      </p:sp>
      <p:pic>
        <p:nvPicPr>
          <p:cNvPr id="6" name="Picture 5" descr="A graph showing the growth of the company&#10;&#10;AI-generated content may be incorrect.">
            <a:extLst>
              <a:ext uri="{FF2B5EF4-FFF2-40B4-BE49-F238E27FC236}">
                <a16:creationId xmlns:a16="http://schemas.microsoft.com/office/drawing/2014/main" id="{9AB76995-5139-39AB-DB23-996673986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 y="1466850"/>
            <a:ext cx="7734300" cy="3924300"/>
          </a:xfrm>
          <a:prstGeom prst="rect">
            <a:avLst/>
          </a:prstGeom>
        </p:spPr>
      </p:pic>
      <p:pic>
        <p:nvPicPr>
          <p:cNvPr id="8" name="Picture 7" descr="A graph of different colored lines&#10;&#10;AI-generated content may be incorrect.">
            <a:extLst>
              <a:ext uri="{FF2B5EF4-FFF2-40B4-BE49-F238E27FC236}">
                <a16:creationId xmlns:a16="http://schemas.microsoft.com/office/drawing/2014/main" id="{6F0B2447-7E0B-DB67-C7B1-794E18C88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3158160"/>
            <a:ext cx="7772400" cy="3629507"/>
          </a:xfrm>
          <a:prstGeom prst="rect">
            <a:avLst/>
          </a:prstGeom>
        </p:spPr>
      </p:pic>
      <p:sp>
        <p:nvSpPr>
          <p:cNvPr id="9" name="TextBox 8">
            <a:extLst>
              <a:ext uri="{FF2B5EF4-FFF2-40B4-BE49-F238E27FC236}">
                <a16:creationId xmlns:a16="http://schemas.microsoft.com/office/drawing/2014/main" id="{B08A9C14-4CDB-9E9F-175F-D85F8CE40C05}"/>
              </a:ext>
            </a:extLst>
          </p:cNvPr>
          <p:cNvSpPr txBox="1"/>
          <p:nvPr/>
        </p:nvSpPr>
        <p:spPr>
          <a:xfrm>
            <a:off x="992059" y="6187503"/>
            <a:ext cx="3144935" cy="600164"/>
          </a:xfrm>
          <a:prstGeom prst="rect">
            <a:avLst/>
          </a:prstGeom>
          <a:noFill/>
        </p:spPr>
        <p:txBody>
          <a:bodyPr wrap="square" rtlCol="0">
            <a:spAutoFit/>
          </a:bodyPr>
          <a:lstStyle/>
          <a:p>
            <a:r>
              <a:rPr lang="en-GB" sz="1100" dirty="0"/>
              <a:t>How People Use ChatGPT by Chatterji, A. et al., NBER Working Paper, September 2025.</a:t>
            </a:r>
          </a:p>
          <a:p>
            <a:endParaRPr lang="en-GB" sz="1100" dirty="0"/>
          </a:p>
        </p:txBody>
      </p:sp>
    </p:spTree>
    <p:extLst>
      <p:ext uri="{BB962C8B-B14F-4D97-AF65-F5344CB8AC3E}">
        <p14:creationId xmlns:p14="http://schemas.microsoft.com/office/powerpoint/2010/main" val="242583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F519F-E9C1-9FD2-C995-E0DF9B5F8AA5}"/>
              </a:ext>
            </a:extLst>
          </p:cNvPr>
          <p:cNvSpPr>
            <a:spLocks noGrp="1"/>
          </p:cNvSpPr>
          <p:nvPr>
            <p:ph type="title"/>
          </p:nvPr>
        </p:nvSpPr>
        <p:spPr/>
        <p:txBody>
          <a:bodyPr/>
          <a:lstStyle/>
          <a:p>
            <a:r>
              <a:rPr lang="en-GB"/>
              <a:t>MIT survey on failing Applied AI projects in corporates </a:t>
            </a:r>
            <a:endParaRPr lang="en-GB" dirty="0"/>
          </a:p>
        </p:txBody>
      </p:sp>
      <p:sp>
        <p:nvSpPr>
          <p:cNvPr id="4" name="TextBox 3">
            <a:extLst>
              <a:ext uri="{FF2B5EF4-FFF2-40B4-BE49-F238E27FC236}">
                <a16:creationId xmlns:a16="http://schemas.microsoft.com/office/drawing/2014/main" id="{55065634-6CD7-0B0B-B6EB-05E150BBAD1D}"/>
              </a:ext>
            </a:extLst>
          </p:cNvPr>
          <p:cNvSpPr txBox="1"/>
          <p:nvPr/>
        </p:nvSpPr>
        <p:spPr>
          <a:xfrm>
            <a:off x="838200" y="2023110"/>
            <a:ext cx="4446270" cy="3693319"/>
          </a:xfrm>
          <a:prstGeom prst="rect">
            <a:avLst/>
          </a:prstGeom>
          <a:noFill/>
        </p:spPr>
        <p:txBody>
          <a:bodyPr wrap="square" rtlCol="0">
            <a:spAutoFit/>
          </a:bodyPr>
          <a:lstStyle/>
          <a:p>
            <a:r>
              <a:rPr lang="en-GB" i="1" dirty="0"/>
              <a:t>“Just 5% of integrated AI pilots are extracting millions in value, while the vast majority remain stuck with no measurable P&amp;L impact. This divide does not seem to be driven by model quality or regulation but seems to be determined by approach……..</a:t>
            </a:r>
            <a:br>
              <a:rPr lang="en-GB" i="1" dirty="0"/>
            </a:br>
            <a:endParaRPr lang="en-GB" i="1" dirty="0"/>
          </a:p>
          <a:p>
            <a:r>
              <a:rPr lang="en-GB" i="1" dirty="0"/>
              <a:t>Organizations on the right side of the GenAI Divide share a common approach: they build adaptive, embedded systems that learn from feedback……..Domain fluency and workflow integration matter more than flashy UX.”</a:t>
            </a:r>
          </a:p>
          <a:p>
            <a:endParaRPr lang="en-GB" i="1" dirty="0"/>
          </a:p>
        </p:txBody>
      </p:sp>
      <p:pic>
        <p:nvPicPr>
          <p:cNvPr id="8" name="Picture 7" descr="A graph with blue bars&#10;&#10;AI-generated content may be incorrect.">
            <a:extLst>
              <a:ext uri="{FF2B5EF4-FFF2-40B4-BE49-F238E27FC236}">
                <a16:creationId xmlns:a16="http://schemas.microsoft.com/office/drawing/2014/main" id="{46798F0E-A8F4-513D-12BF-F86D999D8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60403"/>
            <a:ext cx="5768340" cy="2965808"/>
          </a:xfrm>
          <a:prstGeom prst="rect">
            <a:avLst/>
          </a:prstGeom>
        </p:spPr>
      </p:pic>
      <p:sp>
        <p:nvSpPr>
          <p:cNvPr id="9" name="TextBox 8">
            <a:extLst>
              <a:ext uri="{FF2B5EF4-FFF2-40B4-BE49-F238E27FC236}">
                <a16:creationId xmlns:a16="http://schemas.microsoft.com/office/drawing/2014/main" id="{CD0A1F16-2720-F0BF-751A-7DCBE53FC1BE}"/>
              </a:ext>
            </a:extLst>
          </p:cNvPr>
          <p:cNvSpPr txBox="1"/>
          <p:nvPr/>
        </p:nvSpPr>
        <p:spPr>
          <a:xfrm>
            <a:off x="6522720" y="6277431"/>
            <a:ext cx="5669280" cy="430887"/>
          </a:xfrm>
          <a:prstGeom prst="rect">
            <a:avLst/>
          </a:prstGeom>
          <a:noFill/>
        </p:spPr>
        <p:txBody>
          <a:bodyPr wrap="square" rtlCol="0">
            <a:spAutoFit/>
          </a:bodyPr>
          <a:lstStyle/>
          <a:p>
            <a:r>
              <a:rPr lang="en-GB" sz="1100" dirty="0"/>
              <a:t>Source: The GenAI Divide: State of AI in Business 2025, by MIT NANDA, </a:t>
            </a:r>
            <a:r>
              <a:rPr lang="en-GB" sz="1100" dirty="0" err="1"/>
              <a:t>Challapally</a:t>
            </a:r>
            <a:r>
              <a:rPr lang="en-GB" sz="1100" dirty="0"/>
              <a:t>, et al. September 2025.</a:t>
            </a:r>
          </a:p>
        </p:txBody>
      </p:sp>
    </p:spTree>
    <p:extLst>
      <p:ext uri="{BB962C8B-B14F-4D97-AF65-F5344CB8AC3E}">
        <p14:creationId xmlns:p14="http://schemas.microsoft.com/office/powerpoint/2010/main" val="3619014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F66BD-8D38-C1E1-162D-83E963200717}"/>
              </a:ext>
            </a:extLst>
          </p:cNvPr>
          <p:cNvSpPr>
            <a:spLocks noGrp="1"/>
          </p:cNvSpPr>
          <p:nvPr>
            <p:ph type="title"/>
          </p:nvPr>
        </p:nvSpPr>
        <p:spPr/>
        <p:txBody>
          <a:bodyPr/>
          <a:lstStyle/>
          <a:p>
            <a:r>
              <a:rPr lang="en-GB" dirty="0"/>
              <a:t>IBM survey on AI and consultancy </a:t>
            </a:r>
          </a:p>
        </p:txBody>
      </p:sp>
      <p:sp>
        <p:nvSpPr>
          <p:cNvPr id="5" name="TextBox 4">
            <a:extLst>
              <a:ext uri="{FF2B5EF4-FFF2-40B4-BE49-F238E27FC236}">
                <a16:creationId xmlns:a16="http://schemas.microsoft.com/office/drawing/2014/main" id="{AFDC3DDF-1B9D-8416-56E8-696D0DE9A2A7}"/>
              </a:ext>
            </a:extLst>
          </p:cNvPr>
          <p:cNvSpPr txBox="1"/>
          <p:nvPr/>
        </p:nvSpPr>
        <p:spPr>
          <a:xfrm>
            <a:off x="1908810" y="1506022"/>
            <a:ext cx="9132570" cy="369332"/>
          </a:xfrm>
          <a:prstGeom prst="rect">
            <a:avLst/>
          </a:prstGeom>
          <a:noFill/>
        </p:spPr>
        <p:txBody>
          <a:bodyPr wrap="square">
            <a:spAutoFit/>
          </a:bodyPr>
          <a:lstStyle/>
          <a:p>
            <a:pPr>
              <a:buNone/>
            </a:pPr>
            <a:r>
              <a:rPr lang="en-GB" dirty="0">
                <a:solidFill>
                  <a:srgbClr val="000000"/>
                </a:solidFill>
                <a:effectLst/>
                <a:latin typeface="Helvetica" pitchFamily="2" charset="0"/>
              </a:rPr>
              <a:t>400 C-level executives across 14 industries and 6 countries from June to August 2024</a:t>
            </a:r>
          </a:p>
        </p:txBody>
      </p:sp>
      <p:pic>
        <p:nvPicPr>
          <p:cNvPr id="7" name="Picture 6" descr="A screenshot of a diagram&#10;&#10;AI-generated content may be incorrect.">
            <a:extLst>
              <a:ext uri="{FF2B5EF4-FFF2-40B4-BE49-F238E27FC236}">
                <a16:creationId xmlns:a16="http://schemas.microsoft.com/office/drawing/2014/main" id="{423D0FF2-A7A0-24DD-CE00-52BC131D0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217091"/>
            <a:ext cx="7772400" cy="4400879"/>
          </a:xfrm>
          <a:prstGeom prst="rect">
            <a:avLst/>
          </a:prstGeom>
        </p:spPr>
      </p:pic>
      <p:sp>
        <p:nvSpPr>
          <p:cNvPr id="8" name="TextBox 7">
            <a:extLst>
              <a:ext uri="{FF2B5EF4-FFF2-40B4-BE49-F238E27FC236}">
                <a16:creationId xmlns:a16="http://schemas.microsoft.com/office/drawing/2014/main" id="{E27A0056-29B2-C4DE-BD19-40F837B2C80D}"/>
              </a:ext>
            </a:extLst>
          </p:cNvPr>
          <p:cNvSpPr txBox="1"/>
          <p:nvPr/>
        </p:nvSpPr>
        <p:spPr>
          <a:xfrm>
            <a:off x="7795260" y="6317888"/>
            <a:ext cx="4011930" cy="600164"/>
          </a:xfrm>
          <a:prstGeom prst="rect">
            <a:avLst/>
          </a:prstGeom>
          <a:noFill/>
        </p:spPr>
        <p:txBody>
          <a:bodyPr wrap="square" rtlCol="0">
            <a:spAutoFit/>
          </a:bodyPr>
          <a:lstStyle/>
          <a:p>
            <a:r>
              <a:rPr lang="en-GB" sz="1100" dirty="0"/>
              <a:t>Source: Consulting reimagined, powered by AI, by IBM Institute for Business Value, October 2024.</a:t>
            </a:r>
          </a:p>
          <a:p>
            <a:endParaRPr lang="en-GB" sz="1100" dirty="0"/>
          </a:p>
        </p:txBody>
      </p:sp>
    </p:spTree>
    <p:extLst>
      <p:ext uri="{BB962C8B-B14F-4D97-AF65-F5344CB8AC3E}">
        <p14:creationId xmlns:p14="http://schemas.microsoft.com/office/powerpoint/2010/main" val="380627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0C83-35BD-1F87-3645-B064F0295A26}"/>
              </a:ext>
            </a:extLst>
          </p:cNvPr>
          <p:cNvSpPr>
            <a:spLocks noGrp="1"/>
          </p:cNvSpPr>
          <p:nvPr>
            <p:ph type="title"/>
          </p:nvPr>
        </p:nvSpPr>
        <p:spPr/>
        <p:txBody>
          <a:bodyPr/>
          <a:lstStyle/>
          <a:p>
            <a:r>
              <a:rPr lang="en-GB" dirty="0"/>
              <a:t>Global AI consultancy revenues </a:t>
            </a:r>
          </a:p>
        </p:txBody>
      </p:sp>
      <p:sp>
        <p:nvSpPr>
          <p:cNvPr id="6" name="TextBox 5">
            <a:extLst>
              <a:ext uri="{FF2B5EF4-FFF2-40B4-BE49-F238E27FC236}">
                <a16:creationId xmlns:a16="http://schemas.microsoft.com/office/drawing/2014/main" id="{C421A57C-9E46-302B-AB78-71969DAC2243}"/>
              </a:ext>
            </a:extLst>
          </p:cNvPr>
          <p:cNvSpPr txBox="1"/>
          <p:nvPr/>
        </p:nvSpPr>
        <p:spPr>
          <a:xfrm>
            <a:off x="2217420" y="5341768"/>
            <a:ext cx="1253869" cy="261610"/>
          </a:xfrm>
          <a:prstGeom prst="rect">
            <a:avLst/>
          </a:prstGeom>
          <a:noFill/>
        </p:spPr>
        <p:txBody>
          <a:bodyPr wrap="none" rtlCol="0">
            <a:spAutoFit/>
          </a:bodyPr>
          <a:lstStyle/>
          <a:p>
            <a:r>
              <a:rPr lang="en-GB" sz="1100" dirty="0">
                <a:solidFill>
                  <a:schemeClr val="tx2"/>
                </a:solidFill>
              </a:rPr>
              <a:t>Source: </a:t>
            </a:r>
            <a:r>
              <a:rPr lang="en-GB" sz="1100" dirty="0" err="1">
                <a:solidFill>
                  <a:schemeClr val="tx2"/>
                </a:solidFill>
              </a:rPr>
              <a:t>Market.US</a:t>
            </a:r>
            <a:endParaRPr lang="en-GB" sz="1100" dirty="0">
              <a:solidFill>
                <a:schemeClr val="tx2"/>
              </a:solidFill>
            </a:endParaRPr>
          </a:p>
        </p:txBody>
      </p:sp>
      <p:pic>
        <p:nvPicPr>
          <p:cNvPr id="8" name="Picture 7" descr="A purple and black graph&#10;&#10;AI-generated content may be incorrect.">
            <a:extLst>
              <a:ext uri="{FF2B5EF4-FFF2-40B4-BE49-F238E27FC236}">
                <a16:creationId xmlns:a16="http://schemas.microsoft.com/office/drawing/2014/main" id="{ECA4907C-5089-A186-898B-DAF5839E1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18559"/>
            <a:ext cx="5026660" cy="2995338"/>
          </a:xfrm>
          <a:prstGeom prst="rect">
            <a:avLst/>
          </a:prstGeom>
        </p:spPr>
      </p:pic>
      <p:pic>
        <p:nvPicPr>
          <p:cNvPr id="10" name="Picture 9" descr="A graph showing the market&#10;&#10;AI-generated content may be incorrect.">
            <a:extLst>
              <a:ext uri="{FF2B5EF4-FFF2-40B4-BE49-F238E27FC236}">
                <a16:creationId xmlns:a16="http://schemas.microsoft.com/office/drawing/2014/main" id="{706F2845-D9D5-33E1-9C92-54EE6D5B1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88719"/>
            <a:ext cx="5193048" cy="2855018"/>
          </a:xfrm>
          <a:prstGeom prst="rect">
            <a:avLst/>
          </a:prstGeom>
          <a:ln>
            <a:solidFill>
              <a:schemeClr val="tx2"/>
            </a:solidFill>
          </a:ln>
        </p:spPr>
      </p:pic>
      <p:sp>
        <p:nvSpPr>
          <p:cNvPr id="11" name="TextBox 10">
            <a:extLst>
              <a:ext uri="{FF2B5EF4-FFF2-40B4-BE49-F238E27FC236}">
                <a16:creationId xmlns:a16="http://schemas.microsoft.com/office/drawing/2014/main" id="{0722B41F-0CC1-E931-1BF4-F4500F4BD009}"/>
              </a:ext>
            </a:extLst>
          </p:cNvPr>
          <p:cNvSpPr txBox="1"/>
          <p:nvPr/>
        </p:nvSpPr>
        <p:spPr>
          <a:xfrm>
            <a:off x="8093778" y="5341768"/>
            <a:ext cx="1882247" cy="261610"/>
          </a:xfrm>
          <a:prstGeom prst="rect">
            <a:avLst/>
          </a:prstGeom>
          <a:noFill/>
        </p:spPr>
        <p:txBody>
          <a:bodyPr wrap="none" rtlCol="0">
            <a:spAutoFit/>
          </a:bodyPr>
          <a:lstStyle/>
          <a:p>
            <a:r>
              <a:rPr lang="en-GB" sz="1100" dirty="0">
                <a:solidFill>
                  <a:schemeClr val="tx2"/>
                </a:solidFill>
              </a:rPr>
              <a:t>Source: Market Data Forecast</a:t>
            </a:r>
          </a:p>
        </p:txBody>
      </p:sp>
    </p:spTree>
    <p:extLst>
      <p:ext uri="{BB962C8B-B14F-4D97-AF65-F5344CB8AC3E}">
        <p14:creationId xmlns:p14="http://schemas.microsoft.com/office/powerpoint/2010/main" val="2560207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039BA-350A-0EEF-C3AA-83A289008C1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A8BA807-E846-6A06-646D-BE0F5641835D}"/>
              </a:ext>
            </a:extLst>
          </p:cNvPr>
          <p:cNvSpPr txBox="1"/>
          <p:nvPr/>
        </p:nvSpPr>
        <p:spPr>
          <a:xfrm>
            <a:off x="972129" y="919137"/>
            <a:ext cx="10247741" cy="1569660"/>
          </a:xfrm>
          <a:prstGeom prst="rect">
            <a:avLst/>
          </a:prstGeom>
          <a:noFill/>
        </p:spPr>
        <p:txBody>
          <a:bodyPr wrap="none" rtlCol="0">
            <a:spAutoFit/>
          </a:bodyPr>
          <a:lstStyle/>
          <a:p>
            <a:pPr algn="ctr"/>
            <a:r>
              <a:rPr lang="en-GB" sz="3200" b="1" dirty="0">
                <a:solidFill>
                  <a:schemeClr val="tx2"/>
                </a:solidFill>
              </a:rPr>
              <a:t>Section 3</a:t>
            </a:r>
          </a:p>
          <a:p>
            <a:pPr algn="ctr"/>
            <a:endParaRPr lang="en-GB" sz="3200" b="1" dirty="0">
              <a:solidFill>
                <a:schemeClr val="tx2"/>
              </a:solidFill>
            </a:endParaRPr>
          </a:p>
          <a:p>
            <a:pPr algn="ctr"/>
            <a:r>
              <a:rPr lang="en-GB" sz="3200" b="1" dirty="0">
                <a:solidFill>
                  <a:schemeClr val="tx2"/>
                </a:solidFill>
              </a:rPr>
              <a:t>Case-based review of what consultancies are doing with AI </a:t>
            </a:r>
            <a:endParaRPr lang="en-GB" sz="3200" dirty="0">
              <a:solidFill>
                <a:schemeClr val="tx2"/>
              </a:solidFill>
            </a:endParaRPr>
          </a:p>
        </p:txBody>
      </p:sp>
      <p:pic>
        <p:nvPicPr>
          <p:cNvPr id="9218" name="Picture 2" descr="Direction Signpost Stock Photos ...">
            <a:extLst>
              <a:ext uri="{FF2B5EF4-FFF2-40B4-BE49-F238E27FC236}">
                <a16:creationId xmlns:a16="http://schemas.microsoft.com/office/drawing/2014/main" id="{11A9C86A-3396-2830-42D7-78707B0ED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360" y="3407934"/>
            <a:ext cx="5669280" cy="253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28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8D008-B2C9-5996-6983-34E8C8CA896B}"/>
              </a:ext>
            </a:extLst>
          </p:cNvPr>
          <p:cNvSpPr>
            <a:spLocks noGrp="1"/>
          </p:cNvSpPr>
          <p:nvPr>
            <p:ph type="title"/>
          </p:nvPr>
        </p:nvSpPr>
        <p:spPr/>
        <p:txBody>
          <a:bodyPr/>
          <a:lstStyle/>
          <a:p>
            <a:r>
              <a:rPr lang="en-GB" dirty="0"/>
              <a:t>Types of Consultancies in Focus</a:t>
            </a:r>
          </a:p>
        </p:txBody>
      </p:sp>
      <p:grpSp>
        <p:nvGrpSpPr>
          <p:cNvPr id="4" name="Group 3">
            <a:extLst>
              <a:ext uri="{FF2B5EF4-FFF2-40B4-BE49-F238E27FC236}">
                <a16:creationId xmlns:a16="http://schemas.microsoft.com/office/drawing/2014/main" id="{2EACC2D5-D708-0D8C-64AC-60C8D6985FCF}"/>
              </a:ext>
            </a:extLst>
          </p:cNvPr>
          <p:cNvGrpSpPr/>
          <p:nvPr/>
        </p:nvGrpSpPr>
        <p:grpSpPr>
          <a:xfrm>
            <a:off x="1180439" y="1659803"/>
            <a:ext cx="3849687" cy="3608388"/>
            <a:chOff x="7044908" y="2433638"/>
            <a:chExt cx="3849687" cy="3608388"/>
          </a:xfrm>
        </p:grpSpPr>
        <p:sp>
          <p:nvSpPr>
            <p:cNvPr id="5" name="Freeform 5">
              <a:extLst>
                <a:ext uri="{FF2B5EF4-FFF2-40B4-BE49-F238E27FC236}">
                  <a16:creationId xmlns:a16="http://schemas.microsoft.com/office/drawing/2014/main" id="{B7606E52-9165-F250-B233-FF88C41AC689}"/>
                </a:ext>
              </a:extLst>
            </p:cNvPr>
            <p:cNvSpPr>
              <a:spLocks/>
            </p:cNvSpPr>
            <p:nvPr/>
          </p:nvSpPr>
          <p:spPr bwMode="auto">
            <a:xfrm>
              <a:off x="8989595" y="3194050"/>
              <a:ext cx="1208087" cy="2071688"/>
            </a:xfrm>
            <a:custGeom>
              <a:avLst/>
              <a:gdLst>
                <a:gd name="T0" fmla="*/ 0 w 719"/>
                <a:gd name="T1" fmla="*/ 112 h 1232"/>
                <a:gd name="T2" fmla="*/ 0 w 719"/>
                <a:gd name="T3" fmla="*/ 1030 h 1232"/>
                <a:gd name="T4" fmla="*/ 154 w 719"/>
                <a:gd name="T5" fmla="*/ 1194 h 1232"/>
                <a:gd name="T6" fmla="*/ 381 w 719"/>
                <a:gd name="T7" fmla="*/ 1118 h 1232"/>
                <a:gd name="T8" fmla="*/ 570 w 719"/>
                <a:gd name="T9" fmla="*/ 950 h 1232"/>
                <a:gd name="T10" fmla="*/ 639 w 719"/>
                <a:gd name="T11" fmla="*/ 756 h 1232"/>
                <a:gd name="T12" fmla="*/ 639 w 719"/>
                <a:gd name="T13" fmla="*/ 559 h 1232"/>
                <a:gd name="T14" fmla="*/ 588 w 719"/>
                <a:gd name="T15" fmla="*/ 377 h 1232"/>
                <a:gd name="T16" fmla="*/ 460 w 719"/>
                <a:gd name="T17" fmla="*/ 197 h 1232"/>
                <a:gd name="T18" fmla="*/ 269 w 719"/>
                <a:gd name="T19" fmla="*/ 91 h 1232"/>
                <a:gd name="T20" fmla="*/ 133 w 719"/>
                <a:gd name="T21" fmla="*/ 4 h 1232"/>
                <a:gd name="T22" fmla="*/ 0 w 719"/>
                <a:gd name="T23" fmla="*/ 11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1232">
                  <a:moveTo>
                    <a:pt x="0" y="112"/>
                  </a:moveTo>
                  <a:cubicBezTo>
                    <a:pt x="0" y="1030"/>
                    <a:pt x="0" y="1030"/>
                    <a:pt x="0" y="1030"/>
                  </a:cubicBezTo>
                  <a:cubicBezTo>
                    <a:pt x="0" y="1030"/>
                    <a:pt x="19" y="1190"/>
                    <a:pt x="154" y="1194"/>
                  </a:cubicBezTo>
                  <a:cubicBezTo>
                    <a:pt x="154" y="1194"/>
                    <a:pt x="307" y="1232"/>
                    <a:pt x="381" y="1118"/>
                  </a:cubicBezTo>
                  <a:cubicBezTo>
                    <a:pt x="381" y="1118"/>
                    <a:pt x="528" y="1112"/>
                    <a:pt x="570" y="950"/>
                  </a:cubicBezTo>
                  <a:cubicBezTo>
                    <a:pt x="570" y="950"/>
                    <a:pt x="654" y="905"/>
                    <a:pt x="639" y="756"/>
                  </a:cubicBezTo>
                  <a:cubicBezTo>
                    <a:pt x="639" y="756"/>
                    <a:pt x="719" y="652"/>
                    <a:pt x="639" y="559"/>
                  </a:cubicBezTo>
                  <a:cubicBezTo>
                    <a:pt x="639" y="559"/>
                    <a:pt x="686" y="455"/>
                    <a:pt x="588" y="377"/>
                  </a:cubicBezTo>
                  <a:cubicBezTo>
                    <a:pt x="588" y="377"/>
                    <a:pt x="593" y="240"/>
                    <a:pt x="460" y="197"/>
                  </a:cubicBezTo>
                  <a:cubicBezTo>
                    <a:pt x="460" y="197"/>
                    <a:pt x="441" y="101"/>
                    <a:pt x="269" y="91"/>
                  </a:cubicBezTo>
                  <a:cubicBezTo>
                    <a:pt x="269" y="91"/>
                    <a:pt x="241" y="0"/>
                    <a:pt x="133" y="4"/>
                  </a:cubicBezTo>
                  <a:cubicBezTo>
                    <a:pt x="25" y="8"/>
                    <a:pt x="11" y="89"/>
                    <a:pt x="0" y="11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31276579-E1D2-BADD-375E-1522FCC6A1D0}"/>
                </a:ext>
              </a:extLst>
            </p:cNvPr>
            <p:cNvSpPr>
              <a:spLocks/>
            </p:cNvSpPr>
            <p:nvPr/>
          </p:nvSpPr>
          <p:spPr bwMode="auto">
            <a:xfrm>
              <a:off x="9045158" y="3162300"/>
              <a:ext cx="876300" cy="1030288"/>
            </a:xfrm>
            <a:custGeom>
              <a:avLst/>
              <a:gdLst>
                <a:gd name="T0" fmla="*/ 0 w 521"/>
                <a:gd name="T1" fmla="*/ 130 h 613"/>
                <a:gd name="T2" fmla="*/ 187 w 521"/>
                <a:gd name="T3" fmla="*/ 82 h 613"/>
                <a:gd name="T4" fmla="*/ 187 w 521"/>
                <a:gd name="T5" fmla="*/ 249 h 613"/>
                <a:gd name="T6" fmla="*/ 111 w 521"/>
                <a:gd name="T7" fmla="*/ 279 h 613"/>
                <a:gd name="T8" fmla="*/ 87 w 521"/>
                <a:gd name="T9" fmla="*/ 240 h 613"/>
                <a:gd name="T10" fmla="*/ 84 w 521"/>
                <a:gd name="T11" fmla="*/ 257 h 613"/>
                <a:gd name="T12" fmla="*/ 80 w 521"/>
                <a:gd name="T13" fmla="*/ 329 h 613"/>
                <a:gd name="T14" fmla="*/ 97 w 521"/>
                <a:gd name="T15" fmla="*/ 342 h 613"/>
                <a:gd name="T16" fmla="*/ 111 w 521"/>
                <a:gd name="T17" fmla="*/ 311 h 613"/>
                <a:gd name="T18" fmla="*/ 209 w 521"/>
                <a:gd name="T19" fmla="*/ 271 h 613"/>
                <a:gd name="T20" fmla="*/ 254 w 521"/>
                <a:gd name="T21" fmla="*/ 145 h 613"/>
                <a:gd name="T22" fmla="*/ 407 w 521"/>
                <a:gd name="T23" fmla="*/ 242 h 613"/>
                <a:gd name="T24" fmla="*/ 517 w 521"/>
                <a:gd name="T25" fmla="*/ 392 h 613"/>
                <a:gd name="T26" fmla="*/ 387 w 521"/>
                <a:gd name="T27" fmla="*/ 563 h 613"/>
                <a:gd name="T28" fmla="*/ 312 w 521"/>
                <a:gd name="T29" fmla="*/ 563 h 613"/>
                <a:gd name="T30" fmla="*/ 322 w 521"/>
                <a:gd name="T31" fmla="*/ 481 h 613"/>
                <a:gd name="T32" fmla="*/ 352 w 521"/>
                <a:gd name="T33" fmla="*/ 447 h 613"/>
                <a:gd name="T34" fmla="*/ 329 w 521"/>
                <a:gd name="T35" fmla="*/ 441 h 613"/>
                <a:gd name="T36" fmla="*/ 258 w 521"/>
                <a:gd name="T37" fmla="*/ 454 h 613"/>
                <a:gd name="T38" fmla="*/ 258 w 521"/>
                <a:gd name="T39" fmla="*/ 474 h 613"/>
                <a:gd name="T40" fmla="*/ 285 w 521"/>
                <a:gd name="T41" fmla="*/ 480 h 613"/>
                <a:gd name="T42" fmla="*/ 186 w 521"/>
                <a:gd name="T43" fmla="*/ 613 h 613"/>
                <a:gd name="T44" fmla="*/ 0 w 521"/>
                <a:gd name="T45" fmla="*/ 375 h 613"/>
                <a:gd name="T46" fmla="*/ 0 w 521"/>
                <a:gd name="T47" fmla="*/ 13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1" h="613">
                  <a:moveTo>
                    <a:pt x="0" y="130"/>
                  </a:moveTo>
                  <a:cubicBezTo>
                    <a:pt x="0" y="130"/>
                    <a:pt x="64" y="0"/>
                    <a:pt x="187" y="82"/>
                  </a:cubicBezTo>
                  <a:cubicBezTo>
                    <a:pt x="187" y="82"/>
                    <a:pt x="268" y="170"/>
                    <a:pt x="187" y="249"/>
                  </a:cubicBezTo>
                  <a:cubicBezTo>
                    <a:pt x="187" y="249"/>
                    <a:pt x="172" y="269"/>
                    <a:pt x="111" y="279"/>
                  </a:cubicBezTo>
                  <a:cubicBezTo>
                    <a:pt x="111" y="279"/>
                    <a:pt x="115" y="228"/>
                    <a:pt x="87" y="240"/>
                  </a:cubicBezTo>
                  <a:cubicBezTo>
                    <a:pt x="87" y="240"/>
                    <a:pt x="78" y="244"/>
                    <a:pt x="84" y="257"/>
                  </a:cubicBezTo>
                  <a:cubicBezTo>
                    <a:pt x="84" y="257"/>
                    <a:pt x="103" y="286"/>
                    <a:pt x="80" y="329"/>
                  </a:cubicBezTo>
                  <a:cubicBezTo>
                    <a:pt x="80" y="329"/>
                    <a:pt x="74" y="358"/>
                    <a:pt x="97" y="342"/>
                  </a:cubicBezTo>
                  <a:cubicBezTo>
                    <a:pt x="97" y="342"/>
                    <a:pt x="114" y="317"/>
                    <a:pt x="111" y="311"/>
                  </a:cubicBezTo>
                  <a:cubicBezTo>
                    <a:pt x="111" y="311"/>
                    <a:pt x="167" y="307"/>
                    <a:pt x="209" y="271"/>
                  </a:cubicBezTo>
                  <a:cubicBezTo>
                    <a:pt x="209" y="271"/>
                    <a:pt x="260" y="238"/>
                    <a:pt x="254" y="145"/>
                  </a:cubicBezTo>
                  <a:cubicBezTo>
                    <a:pt x="254" y="145"/>
                    <a:pt x="356" y="131"/>
                    <a:pt x="407" y="242"/>
                  </a:cubicBezTo>
                  <a:cubicBezTo>
                    <a:pt x="407" y="242"/>
                    <a:pt x="521" y="263"/>
                    <a:pt x="517" y="392"/>
                  </a:cubicBezTo>
                  <a:cubicBezTo>
                    <a:pt x="517" y="392"/>
                    <a:pt x="511" y="536"/>
                    <a:pt x="387" y="563"/>
                  </a:cubicBezTo>
                  <a:cubicBezTo>
                    <a:pt x="387" y="563"/>
                    <a:pt x="341" y="568"/>
                    <a:pt x="312" y="563"/>
                  </a:cubicBezTo>
                  <a:cubicBezTo>
                    <a:pt x="312" y="563"/>
                    <a:pt x="323" y="503"/>
                    <a:pt x="322" y="481"/>
                  </a:cubicBezTo>
                  <a:cubicBezTo>
                    <a:pt x="322" y="481"/>
                    <a:pt x="352" y="454"/>
                    <a:pt x="352" y="447"/>
                  </a:cubicBezTo>
                  <a:cubicBezTo>
                    <a:pt x="352" y="447"/>
                    <a:pt x="351" y="429"/>
                    <a:pt x="329" y="441"/>
                  </a:cubicBezTo>
                  <a:cubicBezTo>
                    <a:pt x="329" y="441"/>
                    <a:pt x="325" y="472"/>
                    <a:pt x="258" y="454"/>
                  </a:cubicBezTo>
                  <a:cubicBezTo>
                    <a:pt x="258" y="454"/>
                    <a:pt x="228" y="454"/>
                    <a:pt x="258" y="474"/>
                  </a:cubicBezTo>
                  <a:cubicBezTo>
                    <a:pt x="258" y="474"/>
                    <a:pt x="275" y="480"/>
                    <a:pt x="285" y="480"/>
                  </a:cubicBezTo>
                  <a:cubicBezTo>
                    <a:pt x="285" y="480"/>
                    <a:pt x="314" y="609"/>
                    <a:pt x="186" y="613"/>
                  </a:cubicBezTo>
                  <a:cubicBezTo>
                    <a:pt x="186" y="613"/>
                    <a:pt x="45" y="563"/>
                    <a:pt x="0" y="375"/>
                  </a:cubicBezTo>
                  <a:lnTo>
                    <a:pt x="0" y="1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551F0954-7934-1D6E-E3F8-ACD3E114F597}"/>
                </a:ext>
              </a:extLst>
            </p:cNvPr>
            <p:cNvSpPr>
              <a:spLocks/>
            </p:cNvSpPr>
            <p:nvPr/>
          </p:nvSpPr>
          <p:spPr bwMode="auto">
            <a:xfrm>
              <a:off x="9045158" y="3897313"/>
              <a:ext cx="1125537" cy="1270000"/>
            </a:xfrm>
            <a:custGeom>
              <a:avLst/>
              <a:gdLst>
                <a:gd name="T0" fmla="*/ 369 w 670"/>
                <a:gd name="T1" fmla="*/ 344 h 756"/>
                <a:gd name="T2" fmla="*/ 542 w 670"/>
                <a:gd name="T3" fmla="*/ 352 h 756"/>
                <a:gd name="T4" fmla="*/ 571 w 670"/>
                <a:gd name="T5" fmla="*/ 151 h 756"/>
                <a:gd name="T6" fmla="*/ 548 w 670"/>
                <a:gd name="T7" fmla="*/ 0 h 756"/>
                <a:gd name="T8" fmla="*/ 294 w 670"/>
                <a:gd name="T9" fmla="*/ 159 h 756"/>
                <a:gd name="T10" fmla="*/ 242 w 670"/>
                <a:gd name="T11" fmla="*/ 199 h 756"/>
                <a:gd name="T12" fmla="*/ 304 w 670"/>
                <a:gd name="T13" fmla="*/ 205 h 756"/>
                <a:gd name="T14" fmla="*/ 294 w 670"/>
                <a:gd name="T15" fmla="*/ 244 h 756"/>
                <a:gd name="T16" fmla="*/ 0 w 670"/>
                <a:gd name="T17" fmla="*/ 52 h 756"/>
                <a:gd name="T18" fmla="*/ 0 w 670"/>
                <a:gd name="T19" fmla="*/ 612 h 756"/>
                <a:gd name="T20" fmla="*/ 167 w 670"/>
                <a:gd name="T21" fmla="*/ 754 h 756"/>
                <a:gd name="T22" fmla="*/ 354 w 670"/>
                <a:gd name="T23" fmla="*/ 612 h 756"/>
                <a:gd name="T24" fmla="*/ 300 w 670"/>
                <a:gd name="T25" fmla="*/ 449 h 756"/>
                <a:gd name="T26" fmla="*/ 333 w 670"/>
                <a:gd name="T27" fmla="*/ 427 h 756"/>
                <a:gd name="T28" fmla="*/ 374 w 670"/>
                <a:gd name="T29" fmla="*/ 661 h 756"/>
                <a:gd name="T30" fmla="*/ 517 w 670"/>
                <a:gd name="T31" fmla="*/ 514 h 756"/>
                <a:gd name="T32" fmla="*/ 583 w 670"/>
                <a:gd name="T33" fmla="*/ 369 h 756"/>
                <a:gd name="T34" fmla="*/ 438 w 670"/>
                <a:gd name="T35" fmla="*/ 403 h 756"/>
                <a:gd name="T36" fmla="*/ 362 w 670"/>
                <a:gd name="T37" fmla="*/ 369 h 756"/>
                <a:gd name="T38" fmla="*/ 169 w 670"/>
                <a:gd name="T39" fmla="*/ 391 h 756"/>
                <a:gd name="T40" fmla="*/ 126 w 670"/>
                <a:gd name="T41" fmla="*/ 403 h 756"/>
                <a:gd name="T42" fmla="*/ 167 w 670"/>
                <a:gd name="T43" fmla="*/ 367 h 756"/>
                <a:gd name="T44" fmla="*/ 165 w 670"/>
                <a:gd name="T45" fmla="*/ 321 h 756"/>
                <a:gd name="T46" fmla="*/ 186 w 670"/>
                <a:gd name="T47" fmla="*/ 330 h 756"/>
                <a:gd name="T48" fmla="*/ 188 w 670"/>
                <a:gd name="T49" fmla="*/ 366 h 756"/>
                <a:gd name="T50" fmla="*/ 352 w 670"/>
                <a:gd name="T51" fmla="*/ 330 h 756"/>
                <a:gd name="T52" fmla="*/ 369 w 670"/>
                <a:gd name="T53" fmla="*/ 34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0" h="756">
                  <a:moveTo>
                    <a:pt x="369" y="344"/>
                  </a:moveTo>
                  <a:cubicBezTo>
                    <a:pt x="369" y="344"/>
                    <a:pt x="451" y="404"/>
                    <a:pt x="542" y="352"/>
                  </a:cubicBezTo>
                  <a:cubicBezTo>
                    <a:pt x="542" y="352"/>
                    <a:pt x="670" y="300"/>
                    <a:pt x="571" y="151"/>
                  </a:cubicBezTo>
                  <a:cubicBezTo>
                    <a:pt x="571" y="151"/>
                    <a:pt x="616" y="54"/>
                    <a:pt x="548" y="0"/>
                  </a:cubicBezTo>
                  <a:cubicBezTo>
                    <a:pt x="548" y="0"/>
                    <a:pt x="500" y="193"/>
                    <a:pt x="294" y="159"/>
                  </a:cubicBezTo>
                  <a:cubicBezTo>
                    <a:pt x="294" y="159"/>
                    <a:pt x="267" y="190"/>
                    <a:pt x="242" y="199"/>
                  </a:cubicBezTo>
                  <a:cubicBezTo>
                    <a:pt x="304" y="205"/>
                    <a:pt x="304" y="205"/>
                    <a:pt x="304" y="205"/>
                  </a:cubicBezTo>
                  <a:cubicBezTo>
                    <a:pt x="304" y="205"/>
                    <a:pt x="337" y="232"/>
                    <a:pt x="294" y="244"/>
                  </a:cubicBezTo>
                  <a:cubicBezTo>
                    <a:pt x="294" y="244"/>
                    <a:pt x="107" y="240"/>
                    <a:pt x="0" y="52"/>
                  </a:cubicBezTo>
                  <a:cubicBezTo>
                    <a:pt x="0" y="612"/>
                    <a:pt x="0" y="612"/>
                    <a:pt x="0" y="612"/>
                  </a:cubicBezTo>
                  <a:cubicBezTo>
                    <a:pt x="0" y="612"/>
                    <a:pt x="31" y="756"/>
                    <a:pt x="167" y="754"/>
                  </a:cubicBezTo>
                  <a:cubicBezTo>
                    <a:pt x="167" y="754"/>
                    <a:pt x="329" y="753"/>
                    <a:pt x="354" y="612"/>
                  </a:cubicBezTo>
                  <a:cubicBezTo>
                    <a:pt x="354" y="612"/>
                    <a:pt x="380" y="507"/>
                    <a:pt x="300" y="449"/>
                  </a:cubicBezTo>
                  <a:cubicBezTo>
                    <a:pt x="300" y="449"/>
                    <a:pt x="302" y="408"/>
                    <a:pt x="333" y="427"/>
                  </a:cubicBezTo>
                  <a:cubicBezTo>
                    <a:pt x="333" y="427"/>
                    <a:pt x="432" y="518"/>
                    <a:pt x="374" y="661"/>
                  </a:cubicBezTo>
                  <a:cubicBezTo>
                    <a:pt x="374" y="661"/>
                    <a:pt x="465" y="660"/>
                    <a:pt x="517" y="514"/>
                  </a:cubicBezTo>
                  <a:cubicBezTo>
                    <a:pt x="517" y="514"/>
                    <a:pt x="590" y="456"/>
                    <a:pt x="583" y="369"/>
                  </a:cubicBezTo>
                  <a:cubicBezTo>
                    <a:pt x="583" y="369"/>
                    <a:pt x="503" y="416"/>
                    <a:pt x="438" y="403"/>
                  </a:cubicBezTo>
                  <a:cubicBezTo>
                    <a:pt x="438" y="403"/>
                    <a:pt x="376" y="389"/>
                    <a:pt x="362" y="369"/>
                  </a:cubicBezTo>
                  <a:cubicBezTo>
                    <a:pt x="362" y="369"/>
                    <a:pt x="281" y="453"/>
                    <a:pt x="169" y="391"/>
                  </a:cubicBezTo>
                  <a:cubicBezTo>
                    <a:pt x="169" y="391"/>
                    <a:pt x="146" y="420"/>
                    <a:pt x="126" y="403"/>
                  </a:cubicBezTo>
                  <a:cubicBezTo>
                    <a:pt x="126" y="403"/>
                    <a:pt x="140" y="393"/>
                    <a:pt x="167" y="367"/>
                  </a:cubicBezTo>
                  <a:cubicBezTo>
                    <a:pt x="165" y="321"/>
                    <a:pt x="165" y="321"/>
                    <a:pt x="165" y="321"/>
                  </a:cubicBezTo>
                  <a:cubicBezTo>
                    <a:pt x="165" y="321"/>
                    <a:pt x="188" y="304"/>
                    <a:pt x="186" y="330"/>
                  </a:cubicBezTo>
                  <a:cubicBezTo>
                    <a:pt x="188" y="366"/>
                    <a:pt x="188" y="366"/>
                    <a:pt x="188" y="366"/>
                  </a:cubicBezTo>
                  <a:cubicBezTo>
                    <a:pt x="188" y="366"/>
                    <a:pt x="281" y="418"/>
                    <a:pt x="352" y="330"/>
                  </a:cubicBezTo>
                  <a:cubicBezTo>
                    <a:pt x="369" y="344"/>
                    <a:pt x="369" y="344"/>
                    <a:pt x="369" y="34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FA7826B0-84C2-E238-E09B-B065DB45B83D}"/>
                </a:ext>
              </a:extLst>
            </p:cNvPr>
            <p:cNvSpPr>
              <a:spLocks/>
            </p:cNvSpPr>
            <p:nvPr/>
          </p:nvSpPr>
          <p:spPr bwMode="auto">
            <a:xfrm>
              <a:off x="7748170" y="3194050"/>
              <a:ext cx="1209675" cy="2071688"/>
            </a:xfrm>
            <a:custGeom>
              <a:avLst/>
              <a:gdLst>
                <a:gd name="T0" fmla="*/ 719 w 719"/>
                <a:gd name="T1" fmla="*/ 112 h 1232"/>
                <a:gd name="T2" fmla="*/ 719 w 719"/>
                <a:gd name="T3" fmla="*/ 1030 h 1232"/>
                <a:gd name="T4" fmla="*/ 564 w 719"/>
                <a:gd name="T5" fmla="*/ 1194 h 1232"/>
                <a:gd name="T6" fmla="*/ 338 w 719"/>
                <a:gd name="T7" fmla="*/ 1118 h 1232"/>
                <a:gd name="T8" fmla="*/ 148 w 719"/>
                <a:gd name="T9" fmla="*/ 950 h 1232"/>
                <a:gd name="T10" fmla="*/ 80 w 719"/>
                <a:gd name="T11" fmla="*/ 756 h 1232"/>
                <a:gd name="T12" fmla="*/ 80 w 719"/>
                <a:gd name="T13" fmla="*/ 559 h 1232"/>
                <a:gd name="T14" fmla="*/ 131 w 719"/>
                <a:gd name="T15" fmla="*/ 377 h 1232"/>
                <a:gd name="T16" fmla="*/ 259 w 719"/>
                <a:gd name="T17" fmla="*/ 197 h 1232"/>
                <a:gd name="T18" fmla="*/ 450 w 719"/>
                <a:gd name="T19" fmla="*/ 91 h 1232"/>
                <a:gd name="T20" fmla="*/ 586 w 719"/>
                <a:gd name="T21" fmla="*/ 4 h 1232"/>
                <a:gd name="T22" fmla="*/ 719 w 719"/>
                <a:gd name="T23" fmla="*/ 11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1232">
                  <a:moveTo>
                    <a:pt x="719" y="112"/>
                  </a:moveTo>
                  <a:cubicBezTo>
                    <a:pt x="719" y="1030"/>
                    <a:pt x="719" y="1030"/>
                    <a:pt x="719" y="1030"/>
                  </a:cubicBezTo>
                  <a:cubicBezTo>
                    <a:pt x="719" y="1030"/>
                    <a:pt x="700" y="1190"/>
                    <a:pt x="564" y="1194"/>
                  </a:cubicBezTo>
                  <a:cubicBezTo>
                    <a:pt x="564" y="1194"/>
                    <a:pt x="411" y="1232"/>
                    <a:pt x="338" y="1118"/>
                  </a:cubicBezTo>
                  <a:cubicBezTo>
                    <a:pt x="338" y="1118"/>
                    <a:pt x="191" y="1112"/>
                    <a:pt x="148" y="950"/>
                  </a:cubicBezTo>
                  <a:cubicBezTo>
                    <a:pt x="148" y="950"/>
                    <a:pt x="65" y="905"/>
                    <a:pt x="80" y="756"/>
                  </a:cubicBezTo>
                  <a:cubicBezTo>
                    <a:pt x="80" y="756"/>
                    <a:pt x="0" y="652"/>
                    <a:pt x="80" y="559"/>
                  </a:cubicBezTo>
                  <a:cubicBezTo>
                    <a:pt x="80" y="559"/>
                    <a:pt x="32" y="455"/>
                    <a:pt x="131" y="377"/>
                  </a:cubicBezTo>
                  <a:cubicBezTo>
                    <a:pt x="131" y="377"/>
                    <a:pt x="125" y="240"/>
                    <a:pt x="259" y="197"/>
                  </a:cubicBezTo>
                  <a:cubicBezTo>
                    <a:pt x="259" y="197"/>
                    <a:pt x="278" y="101"/>
                    <a:pt x="450" y="91"/>
                  </a:cubicBezTo>
                  <a:cubicBezTo>
                    <a:pt x="450" y="91"/>
                    <a:pt x="477" y="0"/>
                    <a:pt x="586" y="4"/>
                  </a:cubicBezTo>
                  <a:cubicBezTo>
                    <a:pt x="694" y="8"/>
                    <a:pt x="707" y="89"/>
                    <a:pt x="719" y="11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6ADF211A-B98A-9E47-6983-94054980377C}"/>
                </a:ext>
              </a:extLst>
            </p:cNvPr>
            <p:cNvSpPr>
              <a:spLocks/>
            </p:cNvSpPr>
            <p:nvPr/>
          </p:nvSpPr>
          <p:spPr bwMode="auto">
            <a:xfrm>
              <a:off x="8025983" y="3162300"/>
              <a:ext cx="876300" cy="1030288"/>
            </a:xfrm>
            <a:custGeom>
              <a:avLst/>
              <a:gdLst>
                <a:gd name="T0" fmla="*/ 521 w 521"/>
                <a:gd name="T1" fmla="*/ 130 h 613"/>
                <a:gd name="T2" fmla="*/ 334 w 521"/>
                <a:gd name="T3" fmla="*/ 82 h 613"/>
                <a:gd name="T4" fmla="*/ 334 w 521"/>
                <a:gd name="T5" fmla="*/ 249 h 613"/>
                <a:gd name="T6" fmla="*/ 409 w 521"/>
                <a:gd name="T7" fmla="*/ 279 h 613"/>
                <a:gd name="T8" fmla="*/ 433 w 521"/>
                <a:gd name="T9" fmla="*/ 240 h 613"/>
                <a:gd name="T10" fmla="*/ 437 w 521"/>
                <a:gd name="T11" fmla="*/ 257 h 613"/>
                <a:gd name="T12" fmla="*/ 441 w 521"/>
                <a:gd name="T13" fmla="*/ 329 h 613"/>
                <a:gd name="T14" fmla="*/ 424 w 521"/>
                <a:gd name="T15" fmla="*/ 342 h 613"/>
                <a:gd name="T16" fmla="*/ 409 w 521"/>
                <a:gd name="T17" fmla="*/ 311 h 613"/>
                <a:gd name="T18" fmla="*/ 311 w 521"/>
                <a:gd name="T19" fmla="*/ 271 h 613"/>
                <a:gd name="T20" fmla="*/ 267 w 521"/>
                <a:gd name="T21" fmla="*/ 145 h 613"/>
                <a:gd name="T22" fmla="*/ 114 w 521"/>
                <a:gd name="T23" fmla="*/ 242 h 613"/>
                <a:gd name="T24" fmla="*/ 4 w 521"/>
                <a:gd name="T25" fmla="*/ 392 h 613"/>
                <a:gd name="T26" fmla="*/ 133 w 521"/>
                <a:gd name="T27" fmla="*/ 563 h 613"/>
                <a:gd name="T28" fmla="*/ 209 w 521"/>
                <a:gd name="T29" fmla="*/ 563 h 613"/>
                <a:gd name="T30" fmla="*/ 199 w 521"/>
                <a:gd name="T31" fmla="*/ 481 h 613"/>
                <a:gd name="T32" fmla="*/ 168 w 521"/>
                <a:gd name="T33" fmla="*/ 447 h 613"/>
                <a:gd name="T34" fmla="*/ 191 w 521"/>
                <a:gd name="T35" fmla="*/ 441 h 613"/>
                <a:gd name="T36" fmla="*/ 262 w 521"/>
                <a:gd name="T37" fmla="*/ 454 h 613"/>
                <a:gd name="T38" fmla="*/ 262 w 521"/>
                <a:gd name="T39" fmla="*/ 474 h 613"/>
                <a:gd name="T40" fmla="*/ 236 w 521"/>
                <a:gd name="T41" fmla="*/ 480 h 613"/>
                <a:gd name="T42" fmla="*/ 335 w 521"/>
                <a:gd name="T43" fmla="*/ 613 h 613"/>
                <a:gd name="T44" fmla="*/ 521 w 521"/>
                <a:gd name="T45" fmla="*/ 375 h 613"/>
                <a:gd name="T46" fmla="*/ 521 w 521"/>
                <a:gd name="T47" fmla="*/ 13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1" h="613">
                  <a:moveTo>
                    <a:pt x="521" y="130"/>
                  </a:moveTo>
                  <a:cubicBezTo>
                    <a:pt x="521" y="130"/>
                    <a:pt x="457" y="0"/>
                    <a:pt x="334" y="82"/>
                  </a:cubicBezTo>
                  <a:cubicBezTo>
                    <a:pt x="334" y="82"/>
                    <a:pt x="252" y="170"/>
                    <a:pt x="334" y="249"/>
                  </a:cubicBezTo>
                  <a:cubicBezTo>
                    <a:pt x="334" y="249"/>
                    <a:pt x="349" y="269"/>
                    <a:pt x="409" y="279"/>
                  </a:cubicBezTo>
                  <a:cubicBezTo>
                    <a:pt x="409" y="279"/>
                    <a:pt x="406" y="228"/>
                    <a:pt x="433" y="240"/>
                  </a:cubicBezTo>
                  <a:cubicBezTo>
                    <a:pt x="433" y="240"/>
                    <a:pt x="443" y="244"/>
                    <a:pt x="437" y="257"/>
                  </a:cubicBezTo>
                  <a:cubicBezTo>
                    <a:pt x="437" y="257"/>
                    <a:pt x="418" y="286"/>
                    <a:pt x="441" y="329"/>
                  </a:cubicBezTo>
                  <a:cubicBezTo>
                    <a:pt x="441" y="329"/>
                    <a:pt x="447" y="358"/>
                    <a:pt x="424" y="342"/>
                  </a:cubicBezTo>
                  <a:cubicBezTo>
                    <a:pt x="424" y="342"/>
                    <a:pt x="407" y="317"/>
                    <a:pt x="409" y="311"/>
                  </a:cubicBezTo>
                  <a:cubicBezTo>
                    <a:pt x="409" y="311"/>
                    <a:pt x="354" y="307"/>
                    <a:pt x="311" y="271"/>
                  </a:cubicBezTo>
                  <a:cubicBezTo>
                    <a:pt x="311" y="271"/>
                    <a:pt x="261" y="238"/>
                    <a:pt x="267" y="145"/>
                  </a:cubicBezTo>
                  <a:cubicBezTo>
                    <a:pt x="267" y="145"/>
                    <a:pt x="164" y="131"/>
                    <a:pt x="114" y="242"/>
                  </a:cubicBezTo>
                  <a:cubicBezTo>
                    <a:pt x="114" y="242"/>
                    <a:pt x="0" y="263"/>
                    <a:pt x="4" y="392"/>
                  </a:cubicBezTo>
                  <a:cubicBezTo>
                    <a:pt x="4" y="392"/>
                    <a:pt x="10" y="536"/>
                    <a:pt x="133" y="563"/>
                  </a:cubicBezTo>
                  <a:cubicBezTo>
                    <a:pt x="133" y="563"/>
                    <a:pt x="180" y="568"/>
                    <a:pt x="209" y="563"/>
                  </a:cubicBezTo>
                  <a:cubicBezTo>
                    <a:pt x="209" y="563"/>
                    <a:pt x="197" y="503"/>
                    <a:pt x="199" y="481"/>
                  </a:cubicBezTo>
                  <a:cubicBezTo>
                    <a:pt x="199" y="481"/>
                    <a:pt x="168" y="454"/>
                    <a:pt x="168" y="447"/>
                  </a:cubicBezTo>
                  <a:cubicBezTo>
                    <a:pt x="168" y="447"/>
                    <a:pt x="170" y="429"/>
                    <a:pt x="191" y="441"/>
                  </a:cubicBezTo>
                  <a:cubicBezTo>
                    <a:pt x="191" y="441"/>
                    <a:pt x="196" y="472"/>
                    <a:pt x="262" y="454"/>
                  </a:cubicBezTo>
                  <a:cubicBezTo>
                    <a:pt x="262" y="454"/>
                    <a:pt x="293" y="454"/>
                    <a:pt x="262" y="474"/>
                  </a:cubicBezTo>
                  <a:cubicBezTo>
                    <a:pt x="262" y="474"/>
                    <a:pt x="246" y="480"/>
                    <a:pt x="236" y="480"/>
                  </a:cubicBezTo>
                  <a:cubicBezTo>
                    <a:pt x="236" y="480"/>
                    <a:pt x="207" y="609"/>
                    <a:pt x="335" y="613"/>
                  </a:cubicBezTo>
                  <a:cubicBezTo>
                    <a:pt x="335" y="613"/>
                    <a:pt x="476" y="563"/>
                    <a:pt x="521" y="375"/>
                  </a:cubicBezTo>
                  <a:lnTo>
                    <a:pt x="521" y="1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75BA4D-42C1-6772-54E0-1C936D1F313D}"/>
                </a:ext>
              </a:extLst>
            </p:cNvPr>
            <p:cNvSpPr>
              <a:spLocks/>
            </p:cNvSpPr>
            <p:nvPr/>
          </p:nvSpPr>
          <p:spPr bwMode="auto">
            <a:xfrm>
              <a:off x="7775158" y="3897313"/>
              <a:ext cx="1127125" cy="1270000"/>
            </a:xfrm>
            <a:custGeom>
              <a:avLst/>
              <a:gdLst>
                <a:gd name="T0" fmla="*/ 300 w 670"/>
                <a:gd name="T1" fmla="*/ 344 h 756"/>
                <a:gd name="T2" fmla="*/ 128 w 670"/>
                <a:gd name="T3" fmla="*/ 352 h 756"/>
                <a:gd name="T4" fmla="*/ 99 w 670"/>
                <a:gd name="T5" fmla="*/ 151 h 756"/>
                <a:gd name="T6" fmla="*/ 122 w 670"/>
                <a:gd name="T7" fmla="*/ 0 h 756"/>
                <a:gd name="T8" fmla="*/ 375 w 670"/>
                <a:gd name="T9" fmla="*/ 159 h 756"/>
                <a:gd name="T10" fmla="*/ 427 w 670"/>
                <a:gd name="T11" fmla="*/ 199 h 756"/>
                <a:gd name="T12" fmla="*/ 366 w 670"/>
                <a:gd name="T13" fmla="*/ 205 h 756"/>
                <a:gd name="T14" fmla="*/ 375 w 670"/>
                <a:gd name="T15" fmla="*/ 244 h 756"/>
                <a:gd name="T16" fmla="*/ 670 w 670"/>
                <a:gd name="T17" fmla="*/ 52 h 756"/>
                <a:gd name="T18" fmla="*/ 670 w 670"/>
                <a:gd name="T19" fmla="*/ 612 h 756"/>
                <a:gd name="T20" fmla="*/ 503 w 670"/>
                <a:gd name="T21" fmla="*/ 754 h 756"/>
                <a:gd name="T22" fmla="*/ 315 w 670"/>
                <a:gd name="T23" fmla="*/ 612 h 756"/>
                <a:gd name="T24" fmla="*/ 369 w 670"/>
                <a:gd name="T25" fmla="*/ 449 h 756"/>
                <a:gd name="T26" fmla="*/ 337 w 670"/>
                <a:gd name="T27" fmla="*/ 427 h 756"/>
                <a:gd name="T28" fmla="*/ 296 w 670"/>
                <a:gd name="T29" fmla="*/ 661 h 756"/>
                <a:gd name="T30" fmla="*/ 153 w 670"/>
                <a:gd name="T31" fmla="*/ 514 h 756"/>
                <a:gd name="T32" fmla="*/ 87 w 670"/>
                <a:gd name="T33" fmla="*/ 369 h 756"/>
                <a:gd name="T34" fmla="*/ 232 w 670"/>
                <a:gd name="T35" fmla="*/ 403 h 756"/>
                <a:gd name="T36" fmla="*/ 307 w 670"/>
                <a:gd name="T37" fmla="*/ 369 h 756"/>
                <a:gd name="T38" fmla="*/ 501 w 670"/>
                <a:gd name="T39" fmla="*/ 391 h 756"/>
                <a:gd name="T40" fmla="*/ 543 w 670"/>
                <a:gd name="T41" fmla="*/ 403 h 756"/>
                <a:gd name="T42" fmla="*/ 503 w 670"/>
                <a:gd name="T43" fmla="*/ 367 h 756"/>
                <a:gd name="T44" fmla="*/ 505 w 670"/>
                <a:gd name="T45" fmla="*/ 321 h 756"/>
                <a:gd name="T46" fmla="*/ 484 w 670"/>
                <a:gd name="T47" fmla="*/ 330 h 756"/>
                <a:gd name="T48" fmla="*/ 482 w 670"/>
                <a:gd name="T49" fmla="*/ 366 h 756"/>
                <a:gd name="T50" fmla="*/ 317 w 670"/>
                <a:gd name="T51" fmla="*/ 330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0" h="756">
                  <a:moveTo>
                    <a:pt x="300" y="344"/>
                  </a:moveTo>
                  <a:cubicBezTo>
                    <a:pt x="300" y="344"/>
                    <a:pt x="219" y="404"/>
                    <a:pt x="128" y="352"/>
                  </a:cubicBezTo>
                  <a:cubicBezTo>
                    <a:pt x="128" y="352"/>
                    <a:pt x="0" y="300"/>
                    <a:pt x="99" y="151"/>
                  </a:cubicBezTo>
                  <a:cubicBezTo>
                    <a:pt x="99" y="151"/>
                    <a:pt x="54" y="54"/>
                    <a:pt x="122" y="0"/>
                  </a:cubicBezTo>
                  <a:cubicBezTo>
                    <a:pt x="122" y="0"/>
                    <a:pt x="170" y="193"/>
                    <a:pt x="375" y="159"/>
                  </a:cubicBezTo>
                  <a:cubicBezTo>
                    <a:pt x="375" y="159"/>
                    <a:pt x="402" y="190"/>
                    <a:pt x="427" y="199"/>
                  </a:cubicBezTo>
                  <a:cubicBezTo>
                    <a:pt x="366" y="205"/>
                    <a:pt x="366" y="205"/>
                    <a:pt x="366" y="205"/>
                  </a:cubicBezTo>
                  <a:cubicBezTo>
                    <a:pt x="366" y="205"/>
                    <a:pt x="333" y="232"/>
                    <a:pt x="375" y="244"/>
                  </a:cubicBezTo>
                  <a:cubicBezTo>
                    <a:pt x="375" y="244"/>
                    <a:pt x="563" y="240"/>
                    <a:pt x="670" y="52"/>
                  </a:cubicBezTo>
                  <a:cubicBezTo>
                    <a:pt x="670" y="612"/>
                    <a:pt x="670" y="612"/>
                    <a:pt x="670" y="612"/>
                  </a:cubicBezTo>
                  <a:cubicBezTo>
                    <a:pt x="670" y="612"/>
                    <a:pt x="638" y="756"/>
                    <a:pt x="503" y="754"/>
                  </a:cubicBezTo>
                  <a:cubicBezTo>
                    <a:pt x="503" y="754"/>
                    <a:pt x="340" y="753"/>
                    <a:pt x="315" y="612"/>
                  </a:cubicBezTo>
                  <a:cubicBezTo>
                    <a:pt x="315" y="612"/>
                    <a:pt x="290" y="507"/>
                    <a:pt x="369" y="449"/>
                  </a:cubicBezTo>
                  <a:cubicBezTo>
                    <a:pt x="369" y="449"/>
                    <a:pt x="367" y="408"/>
                    <a:pt x="337" y="427"/>
                  </a:cubicBezTo>
                  <a:cubicBezTo>
                    <a:pt x="337" y="427"/>
                    <a:pt x="238" y="518"/>
                    <a:pt x="296" y="661"/>
                  </a:cubicBezTo>
                  <a:cubicBezTo>
                    <a:pt x="296" y="661"/>
                    <a:pt x="205" y="660"/>
                    <a:pt x="153" y="514"/>
                  </a:cubicBezTo>
                  <a:cubicBezTo>
                    <a:pt x="153" y="514"/>
                    <a:pt x="79" y="456"/>
                    <a:pt x="87" y="369"/>
                  </a:cubicBezTo>
                  <a:cubicBezTo>
                    <a:pt x="87" y="369"/>
                    <a:pt x="166" y="416"/>
                    <a:pt x="232" y="403"/>
                  </a:cubicBezTo>
                  <a:cubicBezTo>
                    <a:pt x="232" y="403"/>
                    <a:pt x="294" y="389"/>
                    <a:pt x="307" y="369"/>
                  </a:cubicBezTo>
                  <a:cubicBezTo>
                    <a:pt x="307" y="369"/>
                    <a:pt x="389" y="453"/>
                    <a:pt x="501" y="391"/>
                  </a:cubicBezTo>
                  <a:cubicBezTo>
                    <a:pt x="501" y="391"/>
                    <a:pt x="524" y="420"/>
                    <a:pt x="543" y="403"/>
                  </a:cubicBezTo>
                  <a:cubicBezTo>
                    <a:pt x="543" y="403"/>
                    <a:pt x="530" y="393"/>
                    <a:pt x="503" y="367"/>
                  </a:cubicBezTo>
                  <a:cubicBezTo>
                    <a:pt x="505" y="321"/>
                    <a:pt x="505" y="321"/>
                    <a:pt x="505" y="321"/>
                  </a:cubicBezTo>
                  <a:cubicBezTo>
                    <a:pt x="505" y="321"/>
                    <a:pt x="482" y="304"/>
                    <a:pt x="484" y="330"/>
                  </a:cubicBezTo>
                  <a:cubicBezTo>
                    <a:pt x="482" y="366"/>
                    <a:pt x="482" y="366"/>
                    <a:pt x="482" y="366"/>
                  </a:cubicBezTo>
                  <a:cubicBezTo>
                    <a:pt x="482" y="366"/>
                    <a:pt x="389" y="418"/>
                    <a:pt x="317" y="3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1F7772F4-C170-4156-CA54-C079938058C8}"/>
                </a:ext>
              </a:extLst>
            </p:cNvPr>
            <p:cNvSpPr>
              <a:spLocks/>
            </p:cNvSpPr>
            <p:nvPr/>
          </p:nvSpPr>
          <p:spPr bwMode="auto">
            <a:xfrm>
              <a:off x="8514933" y="5284788"/>
              <a:ext cx="914400" cy="131763"/>
            </a:xfrm>
            <a:custGeom>
              <a:avLst/>
              <a:gdLst>
                <a:gd name="T0" fmla="*/ 509 w 544"/>
                <a:gd name="T1" fmla="*/ 0 h 78"/>
                <a:gd name="T2" fmla="*/ 36 w 544"/>
                <a:gd name="T3" fmla="*/ 0 h 78"/>
                <a:gd name="T4" fmla="*/ 0 w 544"/>
                <a:gd name="T5" fmla="*/ 29 h 78"/>
                <a:gd name="T6" fmla="*/ 0 w 544"/>
                <a:gd name="T7" fmla="*/ 49 h 78"/>
                <a:gd name="T8" fmla="*/ 36 w 544"/>
                <a:gd name="T9" fmla="*/ 78 h 78"/>
                <a:gd name="T10" fmla="*/ 509 w 544"/>
                <a:gd name="T11" fmla="*/ 78 h 78"/>
                <a:gd name="T12" fmla="*/ 544 w 544"/>
                <a:gd name="T13" fmla="*/ 49 h 78"/>
                <a:gd name="T14" fmla="*/ 544 w 544"/>
                <a:gd name="T15" fmla="*/ 29 h 78"/>
                <a:gd name="T16" fmla="*/ 509 w 544"/>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78">
                  <a:moveTo>
                    <a:pt x="509" y="0"/>
                  </a:moveTo>
                  <a:cubicBezTo>
                    <a:pt x="36" y="0"/>
                    <a:pt x="36" y="0"/>
                    <a:pt x="36" y="0"/>
                  </a:cubicBezTo>
                  <a:cubicBezTo>
                    <a:pt x="16" y="0"/>
                    <a:pt x="0" y="13"/>
                    <a:pt x="0" y="29"/>
                  </a:cubicBezTo>
                  <a:cubicBezTo>
                    <a:pt x="0" y="49"/>
                    <a:pt x="0" y="49"/>
                    <a:pt x="0" y="49"/>
                  </a:cubicBezTo>
                  <a:cubicBezTo>
                    <a:pt x="0" y="65"/>
                    <a:pt x="16" y="78"/>
                    <a:pt x="36" y="78"/>
                  </a:cubicBezTo>
                  <a:cubicBezTo>
                    <a:pt x="509" y="78"/>
                    <a:pt x="509" y="78"/>
                    <a:pt x="509" y="78"/>
                  </a:cubicBezTo>
                  <a:cubicBezTo>
                    <a:pt x="528" y="78"/>
                    <a:pt x="544" y="65"/>
                    <a:pt x="544" y="49"/>
                  </a:cubicBezTo>
                  <a:cubicBezTo>
                    <a:pt x="544" y="29"/>
                    <a:pt x="544" y="29"/>
                    <a:pt x="544" y="29"/>
                  </a:cubicBezTo>
                  <a:cubicBezTo>
                    <a:pt x="544" y="13"/>
                    <a:pt x="528" y="0"/>
                    <a:pt x="50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955078AC-3F6C-D3BB-8A60-88951128F2C2}"/>
                </a:ext>
              </a:extLst>
            </p:cNvPr>
            <p:cNvSpPr>
              <a:spLocks/>
            </p:cNvSpPr>
            <p:nvPr/>
          </p:nvSpPr>
          <p:spPr bwMode="auto">
            <a:xfrm>
              <a:off x="8514933" y="5481638"/>
              <a:ext cx="914400" cy="131763"/>
            </a:xfrm>
            <a:custGeom>
              <a:avLst/>
              <a:gdLst>
                <a:gd name="T0" fmla="*/ 509 w 544"/>
                <a:gd name="T1" fmla="*/ 0 h 78"/>
                <a:gd name="T2" fmla="*/ 36 w 544"/>
                <a:gd name="T3" fmla="*/ 0 h 78"/>
                <a:gd name="T4" fmla="*/ 0 w 544"/>
                <a:gd name="T5" fmla="*/ 29 h 78"/>
                <a:gd name="T6" fmla="*/ 0 w 544"/>
                <a:gd name="T7" fmla="*/ 49 h 78"/>
                <a:gd name="T8" fmla="*/ 36 w 544"/>
                <a:gd name="T9" fmla="*/ 78 h 78"/>
                <a:gd name="T10" fmla="*/ 509 w 544"/>
                <a:gd name="T11" fmla="*/ 78 h 78"/>
                <a:gd name="T12" fmla="*/ 544 w 544"/>
                <a:gd name="T13" fmla="*/ 49 h 78"/>
                <a:gd name="T14" fmla="*/ 544 w 544"/>
                <a:gd name="T15" fmla="*/ 29 h 78"/>
                <a:gd name="T16" fmla="*/ 509 w 544"/>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78">
                  <a:moveTo>
                    <a:pt x="509" y="0"/>
                  </a:moveTo>
                  <a:cubicBezTo>
                    <a:pt x="36" y="0"/>
                    <a:pt x="36" y="0"/>
                    <a:pt x="36" y="0"/>
                  </a:cubicBezTo>
                  <a:cubicBezTo>
                    <a:pt x="16" y="0"/>
                    <a:pt x="0" y="13"/>
                    <a:pt x="0" y="29"/>
                  </a:cubicBezTo>
                  <a:cubicBezTo>
                    <a:pt x="0" y="49"/>
                    <a:pt x="0" y="49"/>
                    <a:pt x="0" y="49"/>
                  </a:cubicBezTo>
                  <a:cubicBezTo>
                    <a:pt x="0" y="65"/>
                    <a:pt x="16" y="78"/>
                    <a:pt x="36" y="78"/>
                  </a:cubicBezTo>
                  <a:cubicBezTo>
                    <a:pt x="509" y="78"/>
                    <a:pt x="509" y="78"/>
                    <a:pt x="509" y="78"/>
                  </a:cubicBezTo>
                  <a:cubicBezTo>
                    <a:pt x="528" y="78"/>
                    <a:pt x="544" y="65"/>
                    <a:pt x="544" y="49"/>
                  </a:cubicBezTo>
                  <a:cubicBezTo>
                    <a:pt x="544" y="29"/>
                    <a:pt x="544" y="29"/>
                    <a:pt x="544" y="29"/>
                  </a:cubicBezTo>
                  <a:cubicBezTo>
                    <a:pt x="544" y="13"/>
                    <a:pt x="528" y="0"/>
                    <a:pt x="50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0F7FFF51-A1B2-D0CA-BEAC-00FE6C7A7772}"/>
                </a:ext>
              </a:extLst>
            </p:cNvPr>
            <p:cNvSpPr>
              <a:spLocks/>
            </p:cNvSpPr>
            <p:nvPr/>
          </p:nvSpPr>
          <p:spPr bwMode="auto">
            <a:xfrm>
              <a:off x="8514933" y="5678488"/>
              <a:ext cx="914400" cy="133350"/>
            </a:xfrm>
            <a:custGeom>
              <a:avLst/>
              <a:gdLst>
                <a:gd name="T0" fmla="*/ 509 w 544"/>
                <a:gd name="T1" fmla="*/ 0 h 79"/>
                <a:gd name="T2" fmla="*/ 36 w 544"/>
                <a:gd name="T3" fmla="*/ 0 h 79"/>
                <a:gd name="T4" fmla="*/ 0 w 544"/>
                <a:gd name="T5" fmla="*/ 30 h 79"/>
                <a:gd name="T6" fmla="*/ 0 w 544"/>
                <a:gd name="T7" fmla="*/ 49 h 79"/>
                <a:gd name="T8" fmla="*/ 36 w 544"/>
                <a:gd name="T9" fmla="*/ 79 h 79"/>
                <a:gd name="T10" fmla="*/ 509 w 544"/>
                <a:gd name="T11" fmla="*/ 79 h 79"/>
                <a:gd name="T12" fmla="*/ 544 w 544"/>
                <a:gd name="T13" fmla="*/ 49 h 79"/>
                <a:gd name="T14" fmla="*/ 544 w 544"/>
                <a:gd name="T15" fmla="*/ 30 h 79"/>
                <a:gd name="T16" fmla="*/ 509 w 544"/>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79">
                  <a:moveTo>
                    <a:pt x="509" y="0"/>
                  </a:moveTo>
                  <a:cubicBezTo>
                    <a:pt x="36" y="0"/>
                    <a:pt x="36" y="0"/>
                    <a:pt x="36" y="0"/>
                  </a:cubicBezTo>
                  <a:cubicBezTo>
                    <a:pt x="16" y="0"/>
                    <a:pt x="0" y="14"/>
                    <a:pt x="0" y="30"/>
                  </a:cubicBezTo>
                  <a:cubicBezTo>
                    <a:pt x="0" y="49"/>
                    <a:pt x="0" y="49"/>
                    <a:pt x="0" y="49"/>
                  </a:cubicBezTo>
                  <a:cubicBezTo>
                    <a:pt x="0" y="66"/>
                    <a:pt x="16" y="79"/>
                    <a:pt x="36" y="79"/>
                  </a:cubicBezTo>
                  <a:cubicBezTo>
                    <a:pt x="509" y="79"/>
                    <a:pt x="509" y="79"/>
                    <a:pt x="509" y="79"/>
                  </a:cubicBezTo>
                  <a:cubicBezTo>
                    <a:pt x="528" y="79"/>
                    <a:pt x="544" y="66"/>
                    <a:pt x="544" y="49"/>
                  </a:cubicBezTo>
                  <a:cubicBezTo>
                    <a:pt x="544" y="30"/>
                    <a:pt x="544" y="30"/>
                    <a:pt x="544" y="30"/>
                  </a:cubicBezTo>
                  <a:cubicBezTo>
                    <a:pt x="544" y="14"/>
                    <a:pt x="528" y="0"/>
                    <a:pt x="50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654162D0-26F6-6109-F23F-33B43093CE02}"/>
                </a:ext>
              </a:extLst>
            </p:cNvPr>
            <p:cNvSpPr>
              <a:spLocks/>
            </p:cNvSpPr>
            <p:nvPr/>
          </p:nvSpPr>
          <p:spPr bwMode="auto">
            <a:xfrm>
              <a:off x="8675270" y="5876926"/>
              <a:ext cx="596900" cy="165100"/>
            </a:xfrm>
            <a:custGeom>
              <a:avLst/>
              <a:gdLst>
                <a:gd name="T0" fmla="*/ 0 w 355"/>
                <a:gd name="T1" fmla="*/ 0 h 98"/>
                <a:gd name="T2" fmla="*/ 355 w 355"/>
                <a:gd name="T3" fmla="*/ 0 h 98"/>
                <a:gd name="T4" fmla="*/ 177 w 355"/>
                <a:gd name="T5" fmla="*/ 98 h 98"/>
                <a:gd name="T6" fmla="*/ 0 w 355"/>
                <a:gd name="T7" fmla="*/ 0 h 98"/>
              </a:gdLst>
              <a:ahLst/>
              <a:cxnLst>
                <a:cxn ang="0">
                  <a:pos x="T0" y="T1"/>
                </a:cxn>
                <a:cxn ang="0">
                  <a:pos x="T2" y="T3"/>
                </a:cxn>
                <a:cxn ang="0">
                  <a:pos x="T4" y="T5"/>
                </a:cxn>
                <a:cxn ang="0">
                  <a:pos x="T6" y="T7"/>
                </a:cxn>
              </a:cxnLst>
              <a:rect l="0" t="0" r="r" b="b"/>
              <a:pathLst>
                <a:path w="355" h="98">
                  <a:moveTo>
                    <a:pt x="0" y="0"/>
                  </a:moveTo>
                  <a:cubicBezTo>
                    <a:pt x="355" y="0"/>
                    <a:pt x="355" y="0"/>
                    <a:pt x="355" y="0"/>
                  </a:cubicBezTo>
                  <a:cubicBezTo>
                    <a:pt x="355" y="58"/>
                    <a:pt x="260" y="98"/>
                    <a:pt x="177" y="98"/>
                  </a:cubicBezTo>
                  <a:cubicBezTo>
                    <a:pt x="95" y="98"/>
                    <a:pt x="0" y="58"/>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1ED932BA-B601-250A-F319-56030800A000}"/>
                </a:ext>
              </a:extLst>
            </p:cNvPr>
            <p:cNvSpPr>
              <a:spLocks/>
            </p:cNvSpPr>
            <p:nvPr/>
          </p:nvSpPr>
          <p:spPr bwMode="auto">
            <a:xfrm>
              <a:off x="8895933" y="2433638"/>
              <a:ext cx="152400" cy="673100"/>
            </a:xfrm>
            <a:custGeom>
              <a:avLst/>
              <a:gdLst>
                <a:gd name="T0" fmla="*/ 90 w 90"/>
                <a:gd name="T1" fmla="*/ 355 h 400"/>
                <a:gd name="T2" fmla="*/ 45 w 90"/>
                <a:gd name="T3" fmla="*/ 400 h 400"/>
                <a:gd name="T4" fmla="*/ 0 w 90"/>
                <a:gd name="T5" fmla="*/ 355 h 400"/>
                <a:gd name="T6" fmla="*/ 0 w 90"/>
                <a:gd name="T7" fmla="*/ 45 h 400"/>
                <a:gd name="T8" fmla="*/ 45 w 90"/>
                <a:gd name="T9" fmla="*/ 0 h 400"/>
                <a:gd name="T10" fmla="*/ 90 w 90"/>
                <a:gd name="T11" fmla="*/ 45 h 400"/>
                <a:gd name="T12" fmla="*/ 90 w 90"/>
                <a:gd name="T13" fmla="*/ 355 h 400"/>
              </a:gdLst>
              <a:ahLst/>
              <a:cxnLst>
                <a:cxn ang="0">
                  <a:pos x="T0" y="T1"/>
                </a:cxn>
                <a:cxn ang="0">
                  <a:pos x="T2" y="T3"/>
                </a:cxn>
                <a:cxn ang="0">
                  <a:pos x="T4" y="T5"/>
                </a:cxn>
                <a:cxn ang="0">
                  <a:pos x="T6" y="T7"/>
                </a:cxn>
                <a:cxn ang="0">
                  <a:pos x="T8" y="T9"/>
                </a:cxn>
                <a:cxn ang="0">
                  <a:pos x="T10" y="T11"/>
                </a:cxn>
                <a:cxn ang="0">
                  <a:pos x="T12" y="T13"/>
                </a:cxn>
              </a:cxnLst>
              <a:rect l="0" t="0" r="r" b="b"/>
              <a:pathLst>
                <a:path w="90" h="400">
                  <a:moveTo>
                    <a:pt x="90" y="355"/>
                  </a:moveTo>
                  <a:cubicBezTo>
                    <a:pt x="90" y="380"/>
                    <a:pt x="70" y="400"/>
                    <a:pt x="45" y="400"/>
                  </a:cubicBezTo>
                  <a:cubicBezTo>
                    <a:pt x="21" y="400"/>
                    <a:pt x="0" y="380"/>
                    <a:pt x="0" y="355"/>
                  </a:cubicBezTo>
                  <a:cubicBezTo>
                    <a:pt x="0" y="45"/>
                    <a:pt x="0" y="45"/>
                    <a:pt x="0" y="45"/>
                  </a:cubicBezTo>
                  <a:cubicBezTo>
                    <a:pt x="0" y="20"/>
                    <a:pt x="21" y="0"/>
                    <a:pt x="45" y="0"/>
                  </a:cubicBezTo>
                  <a:cubicBezTo>
                    <a:pt x="70" y="0"/>
                    <a:pt x="90" y="20"/>
                    <a:pt x="90" y="45"/>
                  </a:cubicBezTo>
                  <a:lnTo>
                    <a:pt x="90" y="3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E4215FD6-D889-86F0-C4CA-4BE105D2332E}"/>
                </a:ext>
              </a:extLst>
            </p:cNvPr>
            <p:cNvSpPr>
              <a:spLocks/>
            </p:cNvSpPr>
            <p:nvPr/>
          </p:nvSpPr>
          <p:spPr bwMode="auto">
            <a:xfrm>
              <a:off x="10221495" y="4241801"/>
              <a:ext cx="673100" cy="149225"/>
            </a:xfrm>
            <a:custGeom>
              <a:avLst/>
              <a:gdLst>
                <a:gd name="T0" fmla="*/ 45 w 400"/>
                <a:gd name="T1" fmla="*/ 89 h 89"/>
                <a:gd name="T2" fmla="*/ 0 w 400"/>
                <a:gd name="T3" fmla="*/ 44 h 89"/>
                <a:gd name="T4" fmla="*/ 45 w 400"/>
                <a:gd name="T5" fmla="*/ 0 h 89"/>
                <a:gd name="T6" fmla="*/ 355 w 400"/>
                <a:gd name="T7" fmla="*/ 0 h 89"/>
                <a:gd name="T8" fmla="*/ 400 w 400"/>
                <a:gd name="T9" fmla="*/ 44 h 89"/>
                <a:gd name="T10" fmla="*/ 355 w 400"/>
                <a:gd name="T11" fmla="*/ 89 h 89"/>
                <a:gd name="T12" fmla="*/ 45 w 400"/>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400" h="89">
                  <a:moveTo>
                    <a:pt x="45" y="89"/>
                  </a:moveTo>
                  <a:cubicBezTo>
                    <a:pt x="20" y="89"/>
                    <a:pt x="0" y="69"/>
                    <a:pt x="0" y="44"/>
                  </a:cubicBezTo>
                  <a:cubicBezTo>
                    <a:pt x="0" y="20"/>
                    <a:pt x="20" y="0"/>
                    <a:pt x="45" y="0"/>
                  </a:cubicBezTo>
                  <a:cubicBezTo>
                    <a:pt x="355" y="0"/>
                    <a:pt x="355" y="0"/>
                    <a:pt x="355" y="0"/>
                  </a:cubicBezTo>
                  <a:cubicBezTo>
                    <a:pt x="380" y="0"/>
                    <a:pt x="400" y="20"/>
                    <a:pt x="400" y="44"/>
                  </a:cubicBezTo>
                  <a:cubicBezTo>
                    <a:pt x="400" y="69"/>
                    <a:pt x="380" y="89"/>
                    <a:pt x="355" y="89"/>
                  </a:cubicBezTo>
                  <a:lnTo>
                    <a:pt x="45" y="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862144EB-4C49-E1A7-1CB2-EADC57C6917D}"/>
                </a:ext>
              </a:extLst>
            </p:cNvPr>
            <p:cNvSpPr>
              <a:spLocks/>
            </p:cNvSpPr>
            <p:nvPr/>
          </p:nvSpPr>
          <p:spPr bwMode="auto">
            <a:xfrm>
              <a:off x="7044908" y="4241801"/>
              <a:ext cx="671512" cy="149225"/>
            </a:xfrm>
            <a:custGeom>
              <a:avLst/>
              <a:gdLst>
                <a:gd name="T0" fmla="*/ 45 w 399"/>
                <a:gd name="T1" fmla="*/ 89 h 89"/>
                <a:gd name="T2" fmla="*/ 0 w 399"/>
                <a:gd name="T3" fmla="*/ 44 h 89"/>
                <a:gd name="T4" fmla="*/ 45 w 399"/>
                <a:gd name="T5" fmla="*/ 0 h 89"/>
                <a:gd name="T6" fmla="*/ 354 w 399"/>
                <a:gd name="T7" fmla="*/ 0 h 89"/>
                <a:gd name="T8" fmla="*/ 399 w 399"/>
                <a:gd name="T9" fmla="*/ 44 h 89"/>
                <a:gd name="T10" fmla="*/ 354 w 399"/>
                <a:gd name="T11" fmla="*/ 89 h 89"/>
                <a:gd name="T12" fmla="*/ 45 w 399"/>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399" h="89">
                  <a:moveTo>
                    <a:pt x="45" y="89"/>
                  </a:moveTo>
                  <a:cubicBezTo>
                    <a:pt x="20" y="89"/>
                    <a:pt x="0" y="69"/>
                    <a:pt x="0" y="44"/>
                  </a:cubicBezTo>
                  <a:cubicBezTo>
                    <a:pt x="0" y="20"/>
                    <a:pt x="20" y="0"/>
                    <a:pt x="45" y="0"/>
                  </a:cubicBezTo>
                  <a:cubicBezTo>
                    <a:pt x="354" y="0"/>
                    <a:pt x="354" y="0"/>
                    <a:pt x="354" y="0"/>
                  </a:cubicBezTo>
                  <a:cubicBezTo>
                    <a:pt x="379" y="0"/>
                    <a:pt x="399" y="20"/>
                    <a:pt x="399" y="44"/>
                  </a:cubicBezTo>
                  <a:cubicBezTo>
                    <a:pt x="399" y="69"/>
                    <a:pt x="379" y="89"/>
                    <a:pt x="354" y="89"/>
                  </a:cubicBezTo>
                  <a:lnTo>
                    <a:pt x="45"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id="{F566C50E-5BDD-5006-6911-639FE21CF6E4}"/>
                </a:ext>
              </a:extLst>
            </p:cNvPr>
            <p:cNvSpPr>
              <a:spLocks/>
            </p:cNvSpPr>
            <p:nvPr/>
          </p:nvSpPr>
          <p:spPr bwMode="auto">
            <a:xfrm>
              <a:off x="9762708" y="2838450"/>
              <a:ext cx="533400" cy="534988"/>
            </a:xfrm>
            <a:custGeom>
              <a:avLst/>
              <a:gdLst>
                <a:gd name="T0" fmla="*/ 81 w 317"/>
                <a:gd name="T1" fmla="*/ 300 h 318"/>
                <a:gd name="T2" fmla="*/ 17 w 317"/>
                <a:gd name="T3" fmla="*/ 300 h 318"/>
                <a:gd name="T4" fmla="*/ 17 w 317"/>
                <a:gd name="T5" fmla="*/ 237 h 318"/>
                <a:gd name="T6" fmla="*/ 236 w 317"/>
                <a:gd name="T7" fmla="*/ 18 h 318"/>
                <a:gd name="T8" fmla="*/ 300 w 317"/>
                <a:gd name="T9" fmla="*/ 18 h 318"/>
                <a:gd name="T10" fmla="*/ 300 w 317"/>
                <a:gd name="T11" fmla="*/ 81 h 318"/>
                <a:gd name="T12" fmla="*/ 81 w 317"/>
                <a:gd name="T13" fmla="*/ 300 h 318"/>
              </a:gdLst>
              <a:ahLst/>
              <a:cxnLst>
                <a:cxn ang="0">
                  <a:pos x="T0" y="T1"/>
                </a:cxn>
                <a:cxn ang="0">
                  <a:pos x="T2" y="T3"/>
                </a:cxn>
                <a:cxn ang="0">
                  <a:pos x="T4" y="T5"/>
                </a:cxn>
                <a:cxn ang="0">
                  <a:pos x="T6" y="T7"/>
                </a:cxn>
                <a:cxn ang="0">
                  <a:pos x="T8" y="T9"/>
                </a:cxn>
                <a:cxn ang="0">
                  <a:pos x="T10" y="T11"/>
                </a:cxn>
                <a:cxn ang="0">
                  <a:pos x="T12" y="T13"/>
                </a:cxn>
              </a:cxnLst>
              <a:rect l="0" t="0" r="r" b="b"/>
              <a:pathLst>
                <a:path w="317" h="318">
                  <a:moveTo>
                    <a:pt x="81" y="300"/>
                  </a:moveTo>
                  <a:cubicBezTo>
                    <a:pt x="63" y="318"/>
                    <a:pt x="35" y="318"/>
                    <a:pt x="17" y="300"/>
                  </a:cubicBezTo>
                  <a:cubicBezTo>
                    <a:pt x="0" y="283"/>
                    <a:pt x="0" y="254"/>
                    <a:pt x="17" y="237"/>
                  </a:cubicBezTo>
                  <a:cubicBezTo>
                    <a:pt x="236" y="18"/>
                    <a:pt x="236" y="18"/>
                    <a:pt x="236" y="18"/>
                  </a:cubicBezTo>
                  <a:cubicBezTo>
                    <a:pt x="254" y="0"/>
                    <a:pt x="282" y="0"/>
                    <a:pt x="300" y="18"/>
                  </a:cubicBezTo>
                  <a:cubicBezTo>
                    <a:pt x="317" y="35"/>
                    <a:pt x="317" y="64"/>
                    <a:pt x="300" y="81"/>
                  </a:cubicBezTo>
                  <a:lnTo>
                    <a:pt x="81" y="30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a:extLst>
                <a:ext uri="{FF2B5EF4-FFF2-40B4-BE49-F238E27FC236}">
                  <a16:creationId xmlns:a16="http://schemas.microsoft.com/office/drawing/2014/main" id="{D08C2EDE-6E97-0485-5CBD-EFEA9F5CC32D}"/>
                </a:ext>
              </a:extLst>
            </p:cNvPr>
            <p:cNvSpPr>
              <a:spLocks/>
            </p:cNvSpPr>
            <p:nvPr/>
          </p:nvSpPr>
          <p:spPr bwMode="auto">
            <a:xfrm>
              <a:off x="7648158" y="2838450"/>
              <a:ext cx="534987" cy="534988"/>
            </a:xfrm>
            <a:custGeom>
              <a:avLst/>
              <a:gdLst>
                <a:gd name="T0" fmla="*/ 237 w 318"/>
                <a:gd name="T1" fmla="*/ 300 h 318"/>
                <a:gd name="T2" fmla="*/ 301 w 318"/>
                <a:gd name="T3" fmla="*/ 300 h 318"/>
                <a:gd name="T4" fmla="*/ 301 w 318"/>
                <a:gd name="T5" fmla="*/ 237 h 318"/>
                <a:gd name="T6" fmla="*/ 81 w 318"/>
                <a:gd name="T7" fmla="*/ 18 h 318"/>
                <a:gd name="T8" fmla="*/ 18 w 318"/>
                <a:gd name="T9" fmla="*/ 18 h 318"/>
                <a:gd name="T10" fmla="*/ 18 w 318"/>
                <a:gd name="T11" fmla="*/ 81 h 318"/>
                <a:gd name="T12" fmla="*/ 237 w 318"/>
                <a:gd name="T13" fmla="*/ 300 h 318"/>
              </a:gdLst>
              <a:ahLst/>
              <a:cxnLst>
                <a:cxn ang="0">
                  <a:pos x="T0" y="T1"/>
                </a:cxn>
                <a:cxn ang="0">
                  <a:pos x="T2" y="T3"/>
                </a:cxn>
                <a:cxn ang="0">
                  <a:pos x="T4" y="T5"/>
                </a:cxn>
                <a:cxn ang="0">
                  <a:pos x="T6" y="T7"/>
                </a:cxn>
                <a:cxn ang="0">
                  <a:pos x="T8" y="T9"/>
                </a:cxn>
                <a:cxn ang="0">
                  <a:pos x="T10" y="T11"/>
                </a:cxn>
                <a:cxn ang="0">
                  <a:pos x="T12" y="T13"/>
                </a:cxn>
              </a:cxnLst>
              <a:rect l="0" t="0" r="r" b="b"/>
              <a:pathLst>
                <a:path w="318" h="318">
                  <a:moveTo>
                    <a:pt x="237" y="300"/>
                  </a:moveTo>
                  <a:cubicBezTo>
                    <a:pt x="255" y="318"/>
                    <a:pt x="283" y="318"/>
                    <a:pt x="301" y="300"/>
                  </a:cubicBezTo>
                  <a:cubicBezTo>
                    <a:pt x="318" y="283"/>
                    <a:pt x="318" y="254"/>
                    <a:pt x="301" y="237"/>
                  </a:cubicBezTo>
                  <a:cubicBezTo>
                    <a:pt x="81" y="18"/>
                    <a:pt x="81" y="18"/>
                    <a:pt x="81" y="18"/>
                  </a:cubicBezTo>
                  <a:cubicBezTo>
                    <a:pt x="64" y="0"/>
                    <a:pt x="36" y="0"/>
                    <a:pt x="18" y="18"/>
                  </a:cubicBezTo>
                  <a:cubicBezTo>
                    <a:pt x="0" y="35"/>
                    <a:pt x="0" y="64"/>
                    <a:pt x="18" y="81"/>
                  </a:cubicBezTo>
                  <a:lnTo>
                    <a:pt x="237" y="30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
              <a:extLst>
                <a:ext uri="{FF2B5EF4-FFF2-40B4-BE49-F238E27FC236}">
                  <a16:creationId xmlns:a16="http://schemas.microsoft.com/office/drawing/2014/main" id="{371B4144-49D4-6171-F80D-D8174F81C38A}"/>
                </a:ext>
              </a:extLst>
            </p:cNvPr>
            <p:cNvSpPr>
              <a:spLocks/>
            </p:cNvSpPr>
            <p:nvPr/>
          </p:nvSpPr>
          <p:spPr bwMode="auto">
            <a:xfrm>
              <a:off x="9318208" y="4619626"/>
              <a:ext cx="247650" cy="209550"/>
            </a:xfrm>
            <a:custGeom>
              <a:avLst/>
              <a:gdLst>
                <a:gd name="T0" fmla="*/ 139 w 147"/>
                <a:gd name="T1" fmla="*/ 76 h 125"/>
                <a:gd name="T2" fmla="*/ 54 w 147"/>
                <a:gd name="T3" fmla="*/ 125 h 125"/>
                <a:gd name="T4" fmla="*/ 11 w 147"/>
                <a:gd name="T5" fmla="*/ 36 h 125"/>
                <a:gd name="T6" fmla="*/ 78 w 147"/>
                <a:gd name="T7" fmla="*/ 40 h 125"/>
                <a:gd name="T8" fmla="*/ 139 w 147"/>
                <a:gd name="T9" fmla="*/ 76 h 125"/>
              </a:gdLst>
              <a:ahLst/>
              <a:cxnLst>
                <a:cxn ang="0">
                  <a:pos x="T0" y="T1"/>
                </a:cxn>
                <a:cxn ang="0">
                  <a:pos x="T2" y="T3"/>
                </a:cxn>
                <a:cxn ang="0">
                  <a:pos x="T4" y="T5"/>
                </a:cxn>
                <a:cxn ang="0">
                  <a:pos x="T6" y="T7"/>
                </a:cxn>
                <a:cxn ang="0">
                  <a:pos x="T8" y="T9"/>
                </a:cxn>
              </a:cxnLst>
              <a:rect l="0" t="0" r="r" b="b"/>
              <a:pathLst>
                <a:path w="147" h="125">
                  <a:moveTo>
                    <a:pt x="139" y="76"/>
                  </a:moveTo>
                  <a:cubicBezTo>
                    <a:pt x="128" y="114"/>
                    <a:pt x="98" y="113"/>
                    <a:pt x="54" y="125"/>
                  </a:cubicBezTo>
                  <a:cubicBezTo>
                    <a:pt x="20" y="85"/>
                    <a:pt x="0" y="75"/>
                    <a:pt x="11" y="36"/>
                  </a:cubicBezTo>
                  <a:cubicBezTo>
                    <a:pt x="19" y="9"/>
                    <a:pt x="68" y="0"/>
                    <a:pt x="78" y="40"/>
                  </a:cubicBezTo>
                  <a:cubicBezTo>
                    <a:pt x="117" y="9"/>
                    <a:pt x="147" y="48"/>
                    <a:pt x="139" y="7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6">
              <a:extLst>
                <a:ext uri="{FF2B5EF4-FFF2-40B4-BE49-F238E27FC236}">
                  <a16:creationId xmlns:a16="http://schemas.microsoft.com/office/drawing/2014/main" id="{F026D214-8424-B403-F31A-5DC1F4998EA6}"/>
                </a:ext>
              </a:extLst>
            </p:cNvPr>
            <p:cNvSpPr>
              <a:spLocks/>
            </p:cNvSpPr>
            <p:nvPr/>
          </p:nvSpPr>
          <p:spPr bwMode="auto">
            <a:xfrm>
              <a:off x="9100720" y="3275013"/>
              <a:ext cx="242887" cy="220663"/>
            </a:xfrm>
            <a:custGeom>
              <a:avLst/>
              <a:gdLst>
                <a:gd name="T0" fmla="*/ 138 w 145"/>
                <a:gd name="T1" fmla="*/ 51 h 132"/>
                <a:gd name="T2" fmla="*/ 83 w 145"/>
                <a:gd name="T3" fmla="*/ 132 h 132"/>
                <a:gd name="T4" fmla="*/ 5 w 145"/>
                <a:gd name="T5" fmla="*/ 71 h 132"/>
                <a:gd name="T6" fmla="*/ 67 w 145"/>
                <a:gd name="T7" fmla="*/ 45 h 132"/>
                <a:gd name="T8" fmla="*/ 138 w 145"/>
                <a:gd name="T9" fmla="*/ 51 h 132"/>
              </a:gdLst>
              <a:ahLst/>
              <a:cxnLst>
                <a:cxn ang="0">
                  <a:pos x="T0" y="T1"/>
                </a:cxn>
                <a:cxn ang="0">
                  <a:pos x="T2" y="T3"/>
                </a:cxn>
                <a:cxn ang="0">
                  <a:pos x="T4" y="T5"/>
                </a:cxn>
                <a:cxn ang="0">
                  <a:pos x="T6" y="T7"/>
                </a:cxn>
                <a:cxn ang="0">
                  <a:pos x="T8" y="T9"/>
                </a:cxn>
              </a:cxnLst>
              <a:rect l="0" t="0" r="r" b="b"/>
              <a:pathLst>
                <a:path w="145" h="132">
                  <a:moveTo>
                    <a:pt x="138" y="51"/>
                  </a:moveTo>
                  <a:cubicBezTo>
                    <a:pt x="145" y="91"/>
                    <a:pt x="117" y="103"/>
                    <a:pt x="83" y="132"/>
                  </a:cubicBezTo>
                  <a:cubicBezTo>
                    <a:pt x="35" y="111"/>
                    <a:pt x="13" y="111"/>
                    <a:pt x="5" y="71"/>
                  </a:cubicBezTo>
                  <a:cubicBezTo>
                    <a:pt x="0" y="44"/>
                    <a:pt x="41" y="14"/>
                    <a:pt x="67" y="45"/>
                  </a:cubicBezTo>
                  <a:cubicBezTo>
                    <a:pt x="89" y="0"/>
                    <a:pt x="132" y="23"/>
                    <a:pt x="138"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7">
              <a:extLst>
                <a:ext uri="{FF2B5EF4-FFF2-40B4-BE49-F238E27FC236}">
                  <a16:creationId xmlns:a16="http://schemas.microsoft.com/office/drawing/2014/main" id="{D6866A99-FC52-27F7-CB6E-07DC23E6DEBB}"/>
                </a:ext>
              </a:extLst>
            </p:cNvPr>
            <p:cNvSpPr>
              <a:spLocks noEditPoints="1"/>
            </p:cNvSpPr>
            <p:nvPr/>
          </p:nvSpPr>
          <p:spPr bwMode="auto">
            <a:xfrm>
              <a:off x="9765883" y="4273551"/>
              <a:ext cx="236537" cy="196850"/>
            </a:xfrm>
            <a:custGeom>
              <a:avLst/>
              <a:gdLst>
                <a:gd name="T0" fmla="*/ 53 w 141"/>
                <a:gd name="T1" fmla="*/ 0 h 117"/>
                <a:gd name="T2" fmla="*/ 29 w 141"/>
                <a:gd name="T3" fmla="*/ 64 h 117"/>
                <a:gd name="T4" fmla="*/ 27 w 141"/>
                <a:gd name="T5" fmla="*/ 63 h 117"/>
                <a:gd name="T6" fmla="*/ 4 w 141"/>
                <a:gd name="T7" fmla="*/ 74 h 117"/>
                <a:gd name="T8" fmla="*/ 15 w 141"/>
                <a:gd name="T9" fmla="*/ 98 h 117"/>
                <a:gd name="T10" fmla="*/ 38 w 141"/>
                <a:gd name="T11" fmla="*/ 87 h 117"/>
                <a:gd name="T12" fmla="*/ 54 w 141"/>
                <a:gd name="T13" fmla="*/ 42 h 117"/>
                <a:gd name="T14" fmla="*/ 111 w 141"/>
                <a:gd name="T15" fmla="*/ 55 h 117"/>
                <a:gd name="T16" fmla="*/ 102 w 141"/>
                <a:gd name="T17" fmla="*/ 80 h 117"/>
                <a:gd name="T18" fmla="*/ 100 w 141"/>
                <a:gd name="T19" fmla="*/ 79 h 117"/>
                <a:gd name="T20" fmla="*/ 76 w 141"/>
                <a:gd name="T21" fmla="*/ 90 h 117"/>
                <a:gd name="T22" fmla="*/ 87 w 141"/>
                <a:gd name="T23" fmla="*/ 113 h 117"/>
                <a:gd name="T24" fmla="*/ 111 w 141"/>
                <a:gd name="T25" fmla="*/ 103 h 117"/>
                <a:gd name="T26" fmla="*/ 111 w 141"/>
                <a:gd name="T27" fmla="*/ 103 h 117"/>
                <a:gd name="T28" fmla="*/ 141 w 141"/>
                <a:gd name="T29" fmla="*/ 19 h 117"/>
                <a:gd name="T30" fmla="*/ 53 w 141"/>
                <a:gd name="T31" fmla="*/ 0 h 117"/>
                <a:gd name="T32" fmla="*/ 60 w 141"/>
                <a:gd name="T33" fmla="*/ 27 h 117"/>
                <a:gd name="T34" fmla="*/ 63 w 141"/>
                <a:gd name="T35" fmla="*/ 18 h 117"/>
                <a:gd name="T36" fmla="*/ 120 w 141"/>
                <a:gd name="T37" fmla="*/ 31 h 117"/>
                <a:gd name="T38" fmla="*/ 117 w 141"/>
                <a:gd name="T39" fmla="*/ 39 h 117"/>
                <a:gd name="T40" fmla="*/ 60 w 141"/>
                <a:gd name="T41"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117">
                  <a:moveTo>
                    <a:pt x="53" y="0"/>
                  </a:moveTo>
                  <a:cubicBezTo>
                    <a:pt x="29" y="64"/>
                    <a:pt x="29" y="64"/>
                    <a:pt x="29" y="64"/>
                  </a:cubicBezTo>
                  <a:cubicBezTo>
                    <a:pt x="29" y="64"/>
                    <a:pt x="28" y="64"/>
                    <a:pt x="27" y="63"/>
                  </a:cubicBezTo>
                  <a:cubicBezTo>
                    <a:pt x="18" y="60"/>
                    <a:pt x="7" y="65"/>
                    <a:pt x="4" y="74"/>
                  </a:cubicBezTo>
                  <a:cubicBezTo>
                    <a:pt x="0" y="84"/>
                    <a:pt x="5" y="94"/>
                    <a:pt x="15" y="98"/>
                  </a:cubicBezTo>
                  <a:cubicBezTo>
                    <a:pt x="24" y="101"/>
                    <a:pt x="35" y="96"/>
                    <a:pt x="38" y="87"/>
                  </a:cubicBezTo>
                  <a:cubicBezTo>
                    <a:pt x="54" y="42"/>
                    <a:pt x="54" y="42"/>
                    <a:pt x="54" y="42"/>
                  </a:cubicBezTo>
                  <a:cubicBezTo>
                    <a:pt x="111" y="55"/>
                    <a:pt x="111" y="55"/>
                    <a:pt x="111" y="55"/>
                  </a:cubicBezTo>
                  <a:cubicBezTo>
                    <a:pt x="102" y="80"/>
                    <a:pt x="102" y="80"/>
                    <a:pt x="102" y="80"/>
                  </a:cubicBezTo>
                  <a:cubicBezTo>
                    <a:pt x="101" y="80"/>
                    <a:pt x="101" y="79"/>
                    <a:pt x="100" y="79"/>
                  </a:cubicBezTo>
                  <a:cubicBezTo>
                    <a:pt x="90" y="75"/>
                    <a:pt x="80" y="80"/>
                    <a:pt x="76" y="90"/>
                  </a:cubicBezTo>
                  <a:cubicBezTo>
                    <a:pt x="73" y="99"/>
                    <a:pt x="78" y="110"/>
                    <a:pt x="87" y="113"/>
                  </a:cubicBezTo>
                  <a:cubicBezTo>
                    <a:pt x="97" y="117"/>
                    <a:pt x="107" y="112"/>
                    <a:pt x="111" y="103"/>
                  </a:cubicBezTo>
                  <a:cubicBezTo>
                    <a:pt x="111" y="103"/>
                    <a:pt x="111" y="103"/>
                    <a:pt x="111" y="103"/>
                  </a:cubicBezTo>
                  <a:cubicBezTo>
                    <a:pt x="141" y="19"/>
                    <a:pt x="141" y="19"/>
                    <a:pt x="141" y="19"/>
                  </a:cubicBezTo>
                  <a:lnTo>
                    <a:pt x="53" y="0"/>
                  </a:lnTo>
                  <a:close/>
                  <a:moveTo>
                    <a:pt x="60" y="27"/>
                  </a:moveTo>
                  <a:cubicBezTo>
                    <a:pt x="63" y="18"/>
                    <a:pt x="63" y="18"/>
                    <a:pt x="63" y="18"/>
                  </a:cubicBezTo>
                  <a:cubicBezTo>
                    <a:pt x="120" y="31"/>
                    <a:pt x="120" y="31"/>
                    <a:pt x="120" y="31"/>
                  </a:cubicBezTo>
                  <a:cubicBezTo>
                    <a:pt x="117" y="39"/>
                    <a:pt x="117" y="39"/>
                    <a:pt x="117" y="39"/>
                  </a:cubicBezTo>
                  <a:lnTo>
                    <a:pt x="60" y="2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8">
              <a:extLst>
                <a:ext uri="{FF2B5EF4-FFF2-40B4-BE49-F238E27FC236}">
                  <a16:creationId xmlns:a16="http://schemas.microsoft.com/office/drawing/2014/main" id="{13BFC0DB-F429-D69A-E278-B1FE870CF6FB}"/>
                </a:ext>
              </a:extLst>
            </p:cNvPr>
            <p:cNvSpPr>
              <a:spLocks/>
            </p:cNvSpPr>
            <p:nvPr/>
          </p:nvSpPr>
          <p:spPr bwMode="auto">
            <a:xfrm>
              <a:off x="9911933" y="4041776"/>
              <a:ext cx="66675" cy="169863"/>
            </a:xfrm>
            <a:custGeom>
              <a:avLst/>
              <a:gdLst>
                <a:gd name="T0" fmla="*/ 23 w 39"/>
                <a:gd name="T1" fmla="*/ 100 h 101"/>
                <a:gd name="T2" fmla="*/ 37 w 39"/>
                <a:gd name="T3" fmla="*/ 78 h 101"/>
                <a:gd name="T4" fmla="*/ 24 w 39"/>
                <a:gd name="T5" fmla="*/ 0 h 101"/>
                <a:gd name="T6" fmla="*/ 8 w 39"/>
                <a:gd name="T7" fmla="*/ 3 h 101"/>
                <a:gd name="T8" fmla="*/ 18 w 39"/>
                <a:gd name="T9" fmla="*/ 63 h 101"/>
                <a:gd name="T10" fmla="*/ 16 w 39"/>
                <a:gd name="T11" fmla="*/ 63 h 101"/>
                <a:gd name="T12" fmla="*/ 1 w 39"/>
                <a:gd name="T13" fmla="*/ 85 h 101"/>
                <a:gd name="T14" fmla="*/ 23 w 39"/>
                <a:gd name="T15" fmla="*/ 10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01">
                  <a:moveTo>
                    <a:pt x="23" y="100"/>
                  </a:moveTo>
                  <a:cubicBezTo>
                    <a:pt x="32" y="98"/>
                    <a:pt x="39" y="88"/>
                    <a:pt x="37" y="78"/>
                  </a:cubicBezTo>
                  <a:cubicBezTo>
                    <a:pt x="24" y="0"/>
                    <a:pt x="24" y="0"/>
                    <a:pt x="24" y="0"/>
                  </a:cubicBezTo>
                  <a:cubicBezTo>
                    <a:pt x="8" y="3"/>
                    <a:pt x="8" y="3"/>
                    <a:pt x="8" y="3"/>
                  </a:cubicBezTo>
                  <a:cubicBezTo>
                    <a:pt x="18" y="63"/>
                    <a:pt x="18" y="63"/>
                    <a:pt x="18" y="63"/>
                  </a:cubicBezTo>
                  <a:cubicBezTo>
                    <a:pt x="18" y="63"/>
                    <a:pt x="17" y="63"/>
                    <a:pt x="16" y="63"/>
                  </a:cubicBezTo>
                  <a:cubicBezTo>
                    <a:pt x="6" y="65"/>
                    <a:pt x="0" y="75"/>
                    <a:pt x="1" y="85"/>
                  </a:cubicBezTo>
                  <a:cubicBezTo>
                    <a:pt x="3" y="95"/>
                    <a:pt x="13" y="101"/>
                    <a:pt x="23" y="10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C1843C1B-DCBE-C79D-403F-FC2579614829}"/>
                </a:ext>
              </a:extLst>
            </p:cNvPr>
            <p:cNvGrpSpPr/>
            <p:nvPr/>
          </p:nvGrpSpPr>
          <p:grpSpPr>
            <a:xfrm>
              <a:off x="9116595" y="4832351"/>
              <a:ext cx="250825" cy="255587"/>
              <a:chOff x="9613900" y="4832351"/>
              <a:chExt cx="250825" cy="255587"/>
            </a:xfrm>
            <a:solidFill>
              <a:schemeClr val="accent4"/>
            </a:solidFill>
          </p:grpSpPr>
          <p:sp>
            <p:nvSpPr>
              <p:cNvPr id="44" name="Freeform 29">
                <a:extLst>
                  <a:ext uri="{FF2B5EF4-FFF2-40B4-BE49-F238E27FC236}">
                    <a16:creationId xmlns:a16="http://schemas.microsoft.com/office/drawing/2014/main" id="{5D05CC46-EF92-1904-340E-3EA412CFF107}"/>
                  </a:ext>
                </a:extLst>
              </p:cNvPr>
              <p:cNvSpPr>
                <a:spLocks/>
              </p:cNvSpPr>
              <p:nvPr/>
            </p:nvSpPr>
            <p:spPr bwMode="auto">
              <a:xfrm>
                <a:off x="9783763" y="5024438"/>
                <a:ext cx="39687" cy="39688"/>
              </a:xfrm>
              <a:custGeom>
                <a:avLst/>
                <a:gdLst>
                  <a:gd name="T0" fmla="*/ 23 w 23"/>
                  <a:gd name="T1" fmla="*/ 12 h 23"/>
                  <a:gd name="T2" fmla="*/ 11 w 23"/>
                  <a:gd name="T3" fmla="*/ 22 h 23"/>
                  <a:gd name="T4" fmla="*/ 1 w 23"/>
                  <a:gd name="T5" fmla="*/ 11 h 23"/>
                  <a:gd name="T6" fmla="*/ 13 w 23"/>
                  <a:gd name="T7" fmla="*/ 0 h 23"/>
                  <a:gd name="T8" fmla="*/ 23 w 23"/>
                  <a:gd name="T9" fmla="*/ 12 h 23"/>
                </a:gdLst>
                <a:ahLst/>
                <a:cxnLst>
                  <a:cxn ang="0">
                    <a:pos x="T0" y="T1"/>
                  </a:cxn>
                  <a:cxn ang="0">
                    <a:pos x="T2" y="T3"/>
                  </a:cxn>
                  <a:cxn ang="0">
                    <a:pos x="T4" y="T5"/>
                  </a:cxn>
                  <a:cxn ang="0">
                    <a:pos x="T6" y="T7"/>
                  </a:cxn>
                  <a:cxn ang="0">
                    <a:pos x="T8" y="T9"/>
                  </a:cxn>
                </a:cxnLst>
                <a:rect l="0" t="0" r="r" b="b"/>
                <a:pathLst>
                  <a:path w="23" h="23">
                    <a:moveTo>
                      <a:pt x="23" y="12"/>
                    </a:moveTo>
                    <a:cubicBezTo>
                      <a:pt x="23" y="18"/>
                      <a:pt x="18" y="23"/>
                      <a:pt x="11" y="22"/>
                    </a:cubicBezTo>
                    <a:cubicBezTo>
                      <a:pt x="5" y="22"/>
                      <a:pt x="0" y="17"/>
                      <a:pt x="1" y="11"/>
                    </a:cubicBezTo>
                    <a:cubicBezTo>
                      <a:pt x="1" y="4"/>
                      <a:pt x="6" y="0"/>
                      <a:pt x="13" y="0"/>
                    </a:cubicBezTo>
                    <a:cubicBezTo>
                      <a:pt x="19" y="0"/>
                      <a:pt x="23" y="6"/>
                      <a:pt x="2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0">
                <a:extLst>
                  <a:ext uri="{FF2B5EF4-FFF2-40B4-BE49-F238E27FC236}">
                    <a16:creationId xmlns:a16="http://schemas.microsoft.com/office/drawing/2014/main" id="{03600C84-4636-24E7-692F-D7138DD3684A}"/>
                  </a:ext>
                </a:extLst>
              </p:cNvPr>
              <p:cNvSpPr>
                <a:spLocks/>
              </p:cNvSpPr>
              <p:nvPr/>
            </p:nvSpPr>
            <p:spPr bwMode="auto">
              <a:xfrm>
                <a:off x="9810750" y="5062538"/>
                <a:ext cx="26987" cy="25400"/>
              </a:xfrm>
              <a:custGeom>
                <a:avLst/>
                <a:gdLst>
                  <a:gd name="T0" fmla="*/ 16 w 16"/>
                  <a:gd name="T1" fmla="*/ 9 h 16"/>
                  <a:gd name="T2" fmla="*/ 8 w 16"/>
                  <a:gd name="T3" fmla="*/ 16 h 16"/>
                  <a:gd name="T4" fmla="*/ 0 w 16"/>
                  <a:gd name="T5" fmla="*/ 8 h 16"/>
                  <a:gd name="T6" fmla="*/ 9 w 16"/>
                  <a:gd name="T7" fmla="*/ 1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6" y="13"/>
                      <a:pt x="12" y="16"/>
                      <a:pt x="8" y="16"/>
                    </a:cubicBezTo>
                    <a:cubicBezTo>
                      <a:pt x="3" y="16"/>
                      <a:pt x="0" y="12"/>
                      <a:pt x="0" y="8"/>
                    </a:cubicBezTo>
                    <a:cubicBezTo>
                      <a:pt x="1" y="4"/>
                      <a:pt x="4" y="0"/>
                      <a:pt x="9" y="1"/>
                    </a:cubicBezTo>
                    <a:cubicBezTo>
                      <a:pt x="13" y="1"/>
                      <a:pt x="16" y="5"/>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1">
                <a:extLst>
                  <a:ext uri="{FF2B5EF4-FFF2-40B4-BE49-F238E27FC236}">
                    <a16:creationId xmlns:a16="http://schemas.microsoft.com/office/drawing/2014/main" id="{22D54624-AA5C-C2E3-24F5-D9D9571CBAB9}"/>
                  </a:ext>
                </a:extLst>
              </p:cNvPr>
              <p:cNvSpPr>
                <a:spLocks/>
              </p:cNvSpPr>
              <p:nvPr/>
            </p:nvSpPr>
            <p:spPr bwMode="auto">
              <a:xfrm>
                <a:off x="9613900" y="4832351"/>
                <a:ext cx="250825" cy="214313"/>
              </a:xfrm>
              <a:custGeom>
                <a:avLst/>
                <a:gdLst>
                  <a:gd name="T0" fmla="*/ 63 w 158"/>
                  <a:gd name="T1" fmla="*/ 2 h 135"/>
                  <a:gd name="T2" fmla="*/ 83 w 158"/>
                  <a:gd name="T3" fmla="*/ 16 h 135"/>
                  <a:gd name="T4" fmla="*/ 104 w 158"/>
                  <a:gd name="T5" fmla="*/ 0 h 135"/>
                  <a:gd name="T6" fmla="*/ 112 w 158"/>
                  <a:gd name="T7" fmla="*/ 23 h 135"/>
                  <a:gd name="T8" fmla="*/ 139 w 158"/>
                  <a:gd name="T9" fmla="*/ 17 h 135"/>
                  <a:gd name="T10" fmla="*/ 133 w 158"/>
                  <a:gd name="T11" fmla="*/ 41 h 135"/>
                  <a:gd name="T12" fmla="*/ 158 w 158"/>
                  <a:gd name="T13" fmla="*/ 48 h 135"/>
                  <a:gd name="T14" fmla="*/ 139 w 158"/>
                  <a:gd name="T15" fmla="*/ 67 h 135"/>
                  <a:gd name="T16" fmla="*/ 156 w 158"/>
                  <a:gd name="T17" fmla="*/ 84 h 135"/>
                  <a:gd name="T18" fmla="*/ 129 w 158"/>
                  <a:gd name="T19" fmla="*/ 93 h 135"/>
                  <a:gd name="T20" fmla="*/ 133 w 158"/>
                  <a:gd name="T21" fmla="*/ 116 h 135"/>
                  <a:gd name="T22" fmla="*/ 106 w 158"/>
                  <a:gd name="T23" fmla="*/ 112 h 135"/>
                  <a:gd name="T24" fmla="*/ 96 w 158"/>
                  <a:gd name="T25" fmla="*/ 134 h 135"/>
                  <a:gd name="T26" fmla="*/ 75 w 158"/>
                  <a:gd name="T27" fmla="*/ 120 h 135"/>
                  <a:gd name="T28" fmla="*/ 54 w 158"/>
                  <a:gd name="T29" fmla="*/ 135 h 135"/>
                  <a:gd name="T30" fmla="*/ 46 w 158"/>
                  <a:gd name="T31" fmla="*/ 114 h 135"/>
                  <a:gd name="T32" fmla="*/ 19 w 158"/>
                  <a:gd name="T33" fmla="*/ 118 h 135"/>
                  <a:gd name="T34" fmla="*/ 26 w 158"/>
                  <a:gd name="T35" fmla="*/ 95 h 135"/>
                  <a:gd name="T36" fmla="*/ 0 w 158"/>
                  <a:gd name="T37" fmla="*/ 87 h 135"/>
                  <a:gd name="T38" fmla="*/ 19 w 158"/>
                  <a:gd name="T39" fmla="*/ 69 h 135"/>
                  <a:gd name="T40" fmla="*/ 2 w 158"/>
                  <a:gd name="T41" fmla="*/ 51 h 135"/>
                  <a:gd name="T42" fmla="*/ 29 w 158"/>
                  <a:gd name="T43" fmla="*/ 43 h 135"/>
                  <a:gd name="T44" fmla="*/ 26 w 158"/>
                  <a:gd name="T45" fmla="*/ 21 h 135"/>
                  <a:gd name="T46" fmla="*/ 52 w 158"/>
                  <a:gd name="T47" fmla="*/ 24 h 135"/>
                  <a:gd name="T48" fmla="*/ 63 w 158"/>
                  <a:gd name="T49"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135">
                    <a:moveTo>
                      <a:pt x="63" y="2"/>
                    </a:moveTo>
                    <a:lnTo>
                      <a:pt x="83" y="16"/>
                    </a:lnTo>
                    <a:lnTo>
                      <a:pt x="104" y="0"/>
                    </a:lnTo>
                    <a:lnTo>
                      <a:pt x="112" y="23"/>
                    </a:lnTo>
                    <a:lnTo>
                      <a:pt x="139" y="17"/>
                    </a:lnTo>
                    <a:lnTo>
                      <a:pt x="133" y="41"/>
                    </a:lnTo>
                    <a:lnTo>
                      <a:pt x="158" y="48"/>
                    </a:lnTo>
                    <a:lnTo>
                      <a:pt x="139" y="67"/>
                    </a:lnTo>
                    <a:lnTo>
                      <a:pt x="156" y="84"/>
                    </a:lnTo>
                    <a:lnTo>
                      <a:pt x="129" y="93"/>
                    </a:lnTo>
                    <a:lnTo>
                      <a:pt x="133" y="116"/>
                    </a:lnTo>
                    <a:lnTo>
                      <a:pt x="106" y="112"/>
                    </a:lnTo>
                    <a:lnTo>
                      <a:pt x="96" y="134"/>
                    </a:lnTo>
                    <a:lnTo>
                      <a:pt x="75" y="120"/>
                    </a:lnTo>
                    <a:lnTo>
                      <a:pt x="54" y="135"/>
                    </a:lnTo>
                    <a:lnTo>
                      <a:pt x="46" y="114"/>
                    </a:lnTo>
                    <a:lnTo>
                      <a:pt x="19" y="118"/>
                    </a:lnTo>
                    <a:lnTo>
                      <a:pt x="26" y="95"/>
                    </a:lnTo>
                    <a:lnTo>
                      <a:pt x="0" y="87"/>
                    </a:lnTo>
                    <a:lnTo>
                      <a:pt x="19" y="69"/>
                    </a:lnTo>
                    <a:lnTo>
                      <a:pt x="2" y="51"/>
                    </a:lnTo>
                    <a:lnTo>
                      <a:pt x="29" y="43"/>
                    </a:lnTo>
                    <a:lnTo>
                      <a:pt x="26" y="21"/>
                    </a:lnTo>
                    <a:lnTo>
                      <a:pt x="52" y="24"/>
                    </a:lnTo>
                    <a:lnTo>
                      <a:pt x="6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Freeform 32">
              <a:extLst>
                <a:ext uri="{FF2B5EF4-FFF2-40B4-BE49-F238E27FC236}">
                  <a16:creationId xmlns:a16="http://schemas.microsoft.com/office/drawing/2014/main" id="{7EAC59B0-206D-515A-B287-417F07E7B515}"/>
                </a:ext>
              </a:extLst>
            </p:cNvPr>
            <p:cNvSpPr>
              <a:spLocks/>
            </p:cNvSpPr>
            <p:nvPr/>
          </p:nvSpPr>
          <p:spPr bwMode="auto">
            <a:xfrm>
              <a:off x="9505533" y="3586163"/>
              <a:ext cx="298450" cy="287338"/>
            </a:xfrm>
            <a:custGeom>
              <a:avLst/>
              <a:gdLst>
                <a:gd name="T0" fmla="*/ 20 w 178"/>
                <a:gd name="T1" fmla="*/ 52 h 171"/>
                <a:gd name="T2" fmla="*/ 9 w 178"/>
                <a:gd name="T3" fmla="*/ 46 h 171"/>
                <a:gd name="T4" fmla="*/ 18 w 178"/>
                <a:gd name="T5" fmla="*/ 28 h 171"/>
                <a:gd name="T6" fmla="*/ 39 w 178"/>
                <a:gd name="T7" fmla="*/ 21 h 171"/>
                <a:gd name="T8" fmla="*/ 43 w 178"/>
                <a:gd name="T9" fmla="*/ 32 h 171"/>
                <a:gd name="T10" fmla="*/ 46 w 178"/>
                <a:gd name="T11" fmla="*/ 39 h 171"/>
                <a:gd name="T12" fmla="*/ 88 w 178"/>
                <a:gd name="T13" fmla="*/ 0 h 171"/>
                <a:gd name="T14" fmla="*/ 120 w 178"/>
                <a:gd name="T15" fmla="*/ 23 h 171"/>
                <a:gd name="T16" fmla="*/ 111 w 178"/>
                <a:gd name="T17" fmla="*/ 28 h 171"/>
                <a:gd name="T18" fmla="*/ 96 w 178"/>
                <a:gd name="T19" fmla="*/ 39 h 171"/>
                <a:gd name="T20" fmla="*/ 104 w 178"/>
                <a:gd name="T21" fmla="*/ 59 h 171"/>
                <a:gd name="T22" fmla="*/ 127 w 178"/>
                <a:gd name="T23" fmla="*/ 67 h 171"/>
                <a:gd name="T24" fmla="*/ 133 w 178"/>
                <a:gd name="T25" fmla="*/ 53 h 171"/>
                <a:gd name="T26" fmla="*/ 139 w 178"/>
                <a:gd name="T27" fmla="*/ 42 h 171"/>
                <a:gd name="T28" fmla="*/ 178 w 178"/>
                <a:gd name="T29" fmla="*/ 82 h 171"/>
                <a:gd name="T30" fmla="*/ 140 w 178"/>
                <a:gd name="T31" fmla="*/ 119 h 171"/>
                <a:gd name="T32" fmla="*/ 148 w 178"/>
                <a:gd name="T33" fmla="*/ 125 h 171"/>
                <a:gd name="T34" fmla="*/ 159 w 178"/>
                <a:gd name="T35" fmla="*/ 130 h 171"/>
                <a:gd name="T36" fmla="*/ 148 w 178"/>
                <a:gd name="T37" fmla="*/ 153 h 171"/>
                <a:gd name="T38" fmla="*/ 130 w 178"/>
                <a:gd name="T39" fmla="*/ 160 h 171"/>
                <a:gd name="T40" fmla="*/ 123 w 178"/>
                <a:gd name="T41" fmla="*/ 150 h 171"/>
                <a:gd name="T42" fmla="*/ 115 w 178"/>
                <a:gd name="T43" fmla="*/ 142 h 171"/>
                <a:gd name="T44" fmla="*/ 86 w 178"/>
                <a:gd name="T45" fmla="*/ 171 h 171"/>
                <a:gd name="T46" fmla="*/ 0 w 178"/>
                <a:gd name="T47" fmla="*/ 86 h 171"/>
                <a:gd name="T48" fmla="*/ 27 w 178"/>
                <a:gd name="T49" fmla="*/ 59 h 171"/>
                <a:gd name="T50" fmla="*/ 20 w 178"/>
                <a:gd name="T51" fmla="*/ 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8" h="171">
                  <a:moveTo>
                    <a:pt x="20" y="52"/>
                  </a:moveTo>
                  <a:cubicBezTo>
                    <a:pt x="13" y="50"/>
                    <a:pt x="9" y="49"/>
                    <a:pt x="9" y="46"/>
                  </a:cubicBezTo>
                  <a:cubicBezTo>
                    <a:pt x="8" y="41"/>
                    <a:pt x="10" y="34"/>
                    <a:pt x="18" y="28"/>
                  </a:cubicBezTo>
                  <a:cubicBezTo>
                    <a:pt x="27" y="20"/>
                    <a:pt x="34" y="18"/>
                    <a:pt x="39" y="21"/>
                  </a:cubicBezTo>
                  <a:cubicBezTo>
                    <a:pt x="42" y="23"/>
                    <a:pt x="42" y="27"/>
                    <a:pt x="43" y="32"/>
                  </a:cubicBezTo>
                  <a:cubicBezTo>
                    <a:pt x="43" y="36"/>
                    <a:pt x="43" y="37"/>
                    <a:pt x="46" y="39"/>
                  </a:cubicBezTo>
                  <a:cubicBezTo>
                    <a:pt x="52" y="43"/>
                    <a:pt x="71" y="24"/>
                    <a:pt x="88" y="0"/>
                  </a:cubicBezTo>
                  <a:cubicBezTo>
                    <a:pt x="102" y="1"/>
                    <a:pt x="121" y="18"/>
                    <a:pt x="120" y="23"/>
                  </a:cubicBezTo>
                  <a:cubicBezTo>
                    <a:pt x="120" y="26"/>
                    <a:pt x="115" y="27"/>
                    <a:pt x="111" y="28"/>
                  </a:cubicBezTo>
                  <a:cubicBezTo>
                    <a:pt x="103" y="30"/>
                    <a:pt x="97" y="34"/>
                    <a:pt x="96" y="39"/>
                  </a:cubicBezTo>
                  <a:cubicBezTo>
                    <a:pt x="95" y="43"/>
                    <a:pt x="95" y="50"/>
                    <a:pt x="104" y="59"/>
                  </a:cubicBezTo>
                  <a:cubicBezTo>
                    <a:pt x="113" y="67"/>
                    <a:pt x="122" y="70"/>
                    <a:pt x="127" y="67"/>
                  </a:cubicBezTo>
                  <a:cubicBezTo>
                    <a:pt x="132" y="64"/>
                    <a:pt x="135" y="61"/>
                    <a:pt x="133" y="53"/>
                  </a:cubicBezTo>
                  <a:cubicBezTo>
                    <a:pt x="132" y="50"/>
                    <a:pt x="131" y="43"/>
                    <a:pt x="139" y="42"/>
                  </a:cubicBezTo>
                  <a:cubicBezTo>
                    <a:pt x="146" y="40"/>
                    <a:pt x="170" y="62"/>
                    <a:pt x="178" y="82"/>
                  </a:cubicBezTo>
                  <a:cubicBezTo>
                    <a:pt x="157" y="92"/>
                    <a:pt x="139" y="113"/>
                    <a:pt x="140" y="119"/>
                  </a:cubicBezTo>
                  <a:cubicBezTo>
                    <a:pt x="140" y="121"/>
                    <a:pt x="142" y="125"/>
                    <a:pt x="148" y="125"/>
                  </a:cubicBezTo>
                  <a:cubicBezTo>
                    <a:pt x="153" y="125"/>
                    <a:pt x="157" y="127"/>
                    <a:pt x="159" y="130"/>
                  </a:cubicBezTo>
                  <a:cubicBezTo>
                    <a:pt x="161" y="134"/>
                    <a:pt x="160" y="141"/>
                    <a:pt x="148" y="153"/>
                  </a:cubicBezTo>
                  <a:cubicBezTo>
                    <a:pt x="141" y="160"/>
                    <a:pt x="134" y="161"/>
                    <a:pt x="130" y="160"/>
                  </a:cubicBezTo>
                  <a:cubicBezTo>
                    <a:pt x="126" y="159"/>
                    <a:pt x="125" y="155"/>
                    <a:pt x="123" y="150"/>
                  </a:cubicBezTo>
                  <a:cubicBezTo>
                    <a:pt x="122" y="144"/>
                    <a:pt x="120" y="142"/>
                    <a:pt x="115" y="142"/>
                  </a:cubicBezTo>
                  <a:cubicBezTo>
                    <a:pt x="105" y="143"/>
                    <a:pt x="94" y="155"/>
                    <a:pt x="86" y="171"/>
                  </a:cubicBezTo>
                  <a:cubicBezTo>
                    <a:pt x="0" y="86"/>
                    <a:pt x="0" y="86"/>
                    <a:pt x="0" y="86"/>
                  </a:cubicBezTo>
                  <a:cubicBezTo>
                    <a:pt x="18" y="72"/>
                    <a:pt x="28" y="65"/>
                    <a:pt x="27" y="59"/>
                  </a:cubicBezTo>
                  <a:cubicBezTo>
                    <a:pt x="27" y="56"/>
                    <a:pt x="27" y="53"/>
                    <a:pt x="20" y="5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33">
              <a:extLst>
                <a:ext uri="{FF2B5EF4-FFF2-40B4-BE49-F238E27FC236}">
                  <a16:creationId xmlns:a16="http://schemas.microsoft.com/office/drawing/2014/main" id="{4A413749-979C-21C2-64FE-BA419140D2D7}"/>
                </a:ext>
              </a:extLst>
            </p:cNvPr>
            <p:cNvSpPr>
              <a:spLocks/>
            </p:cNvSpPr>
            <p:nvPr/>
          </p:nvSpPr>
          <p:spPr bwMode="auto">
            <a:xfrm>
              <a:off x="7957720" y="4157663"/>
              <a:ext cx="247650" cy="247650"/>
            </a:xfrm>
            <a:custGeom>
              <a:avLst/>
              <a:gdLst>
                <a:gd name="T0" fmla="*/ 77 w 147"/>
                <a:gd name="T1" fmla="*/ 5 h 148"/>
                <a:gd name="T2" fmla="*/ 85 w 147"/>
                <a:gd name="T3" fmla="*/ 6 h 148"/>
                <a:gd name="T4" fmla="*/ 91 w 147"/>
                <a:gd name="T5" fmla="*/ 7 h 148"/>
                <a:gd name="T6" fmla="*/ 99 w 147"/>
                <a:gd name="T7" fmla="*/ 10 h 148"/>
                <a:gd name="T8" fmla="*/ 105 w 147"/>
                <a:gd name="T9" fmla="*/ 12 h 148"/>
                <a:gd name="T10" fmla="*/ 112 w 147"/>
                <a:gd name="T11" fmla="*/ 16 h 148"/>
                <a:gd name="T12" fmla="*/ 117 w 147"/>
                <a:gd name="T13" fmla="*/ 20 h 148"/>
                <a:gd name="T14" fmla="*/ 123 w 147"/>
                <a:gd name="T15" fmla="*/ 25 h 148"/>
                <a:gd name="T16" fmla="*/ 127 w 147"/>
                <a:gd name="T17" fmla="*/ 30 h 148"/>
                <a:gd name="T18" fmla="*/ 132 w 147"/>
                <a:gd name="T19" fmla="*/ 37 h 148"/>
                <a:gd name="T20" fmla="*/ 135 w 147"/>
                <a:gd name="T21" fmla="*/ 42 h 148"/>
                <a:gd name="T22" fmla="*/ 139 w 147"/>
                <a:gd name="T23" fmla="*/ 50 h 148"/>
                <a:gd name="T24" fmla="*/ 141 w 147"/>
                <a:gd name="T25" fmla="*/ 56 h 148"/>
                <a:gd name="T26" fmla="*/ 142 w 147"/>
                <a:gd name="T27" fmla="*/ 64 h 148"/>
                <a:gd name="T28" fmla="*/ 143 w 147"/>
                <a:gd name="T29" fmla="*/ 70 h 148"/>
                <a:gd name="T30" fmla="*/ 143 w 147"/>
                <a:gd name="T31" fmla="*/ 78 h 148"/>
                <a:gd name="T32" fmla="*/ 142 w 147"/>
                <a:gd name="T33" fmla="*/ 85 h 148"/>
                <a:gd name="T34" fmla="*/ 141 w 147"/>
                <a:gd name="T35" fmla="*/ 93 h 148"/>
                <a:gd name="T36" fmla="*/ 139 w 147"/>
                <a:gd name="T37" fmla="*/ 99 h 148"/>
                <a:gd name="T38" fmla="*/ 135 w 147"/>
                <a:gd name="T39" fmla="*/ 106 h 148"/>
                <a:gd name="T40" fmla="*/ 132 w 147"/>
                <a:gd name="T41" fmla="*/ 112 h 148"/>
                <a:gd name="T42" fmla="*/ 127 w 147"/>
                <a:gd name="T43" fmla="*/ 118 h 148"/>
                <a:gd name="T44" fmla="*/ 123 w 147"/>
                <a:gd name="T45" fmla="*/ 123 h 148"/>
                <a:gd name="T46" fmla="*/ 117 w 147"/>
                <a:gd name="T47" fmla="*/ 129 h 148"/>
                <a:gd name="T48" fmla="*/ 112 w 147"/>
                <a:gd name="T49" fmla="*/ 133 h 148"/>
                <a:gd name="T50" fmla="*/ 105 w 147"/>
                <a:gd name="T51" fmla="*/ 137 h 148"/>
                <a:gd name="T52" fmla="*/ 99 w 147"/>
                <a:gd name="T53" fmla="*/ 139 h 148"/>
                <a:gd name="T54" fmla="*/ 91 w 147"/>
                <a:gd name="T55" fmla="*/ 142 h 148"/>
                <a:gd name="T56" fmla="*/ 85 w 147"/>
                <a:gd name="T57" fmla="*/ 143 h 148"/>
                <a:gd name="T58" fmla="*/ 77 w 147"/>
                <a:gd name="T59" fmla="*/ 144 h 148"/>
                <a:gd name="T60" fmla="*/ 70 w 147"/>
                <a:gd name="T61" fmla="*/ 144 h 148"/>
                <a:gd name="T62" fmla="*/ 62 w 147"/>
                <a:gd name="T63" fmla="*/ 143 h 148"/>
                <a:gd name="T64" fmla="*/ 56 w 147"/>
                <a:gd name="T65" fmla="*/ 142 h 148"/>
                <a:gd name="T66" fmla="*/ 48 w 147"/>
                <a:gd name="T67" fmla="*/ 139 h 148"/>
                <a:gd name="T68" fmla="*/ 42 w 147"/>
                <a:gd name="T69" fmla="*/ 137 h 148"/>
                <a:gd name="T70" fmla="*/ 35 w 147"/>
                <a:gd name="T71" fmla="*/ 133 h 148"/>
                <a:gd name="T72" fmla="*/ 30 w 147"/>
                <a:gd name="T73" fmla="*/ 129 h 148"/>
                <a:gd name="T74" fmla="*/ 24 w 147"/>
                <a:gd name="T75" fmla="*/ 123 h 148"/>
                <a:gd name="T76" fmla="*/ 20 w 147"/>
                <a:gd name="T77" fmla="*/ 118 h 148"/>
                <a:gd name="T78" fmla="*/ 15 w 147"/>
                <a:gd name="T79" fmla="*/ 112 h 148"/>
                <a:gd name="T80" fmla="*/ 12 w 147"/>
                <a:gd name="T81" fmla="*/ 106 h 148"/>
                <a:gd name="T82" fmla="*/ 8 w 147"/>
                <a:gd name="T83" fmla="*/ 99 h 148"/>
                <a:gd name="T84" fmla="*/ 6 w 147"/>
                <a:gd name="T85" fmla="*/ 93 h 148"/>
                <a:gd name="T86" fmla="*/ 5 w 147"/>
                <a:gd name="T87" fmla="*/ 85 h 148"/>
                <a:gd name="T88" fmla="*/ 4 w 147"/>
                <a:gd name="T89" fmla="*/ 78 h 148"/>
                <a:gd name="T90" fmla="*/ 4 w 147"/>
                <a:gd name="T91" fmla="*/ 70 h 148"/>
                <a:gd name="T92" fmla="*/ 5 w 147"/>
                <a:gd name="T93" fmla="*/ 64 h 148"/>
                <a:gd name="T94" fmla="*/ 6 w 147"/>
                <a:gd name="T95" fmla="*/ 56 h 148"/>
                <a:gd name="T96" fmla="*/ 8 w 147"/>
                <a:gd name="T97" fmla="*/ 50 h 148"/>
                <a:gd name="T98" fmla="*/ 12 w 147"/>
                <a:gd name="T99" fmla="*/ 42 h 148"/>
                <a:gd name="T100" fmla="*/ 15 w 147"/>
                <a:gd name="T101" fmla="*/ 37 h 148"/>
                <a:gd name="T102" fmla="*/ 20 w 147"/>
                <a:gd name="T103" fmla="*/ 30 h 148"/>
                <a:gd name="T104" fmla="*/ 24 w 147"/>
                <a:gd name="T105" fmla="*/ 25 h 148"/>
                <a:gd name="T106" fmla="*/ 30 w 147"/>
                <a:gd name="T107" fmla="*/ 20 h 148"/>
                <a:gd name="T108" fmla="*/ 35 w 147"/>
                <a:gd name="T109" fmla="*/ 16 h 148"/>
                <a:gd name="T110" fmla="*/ 42 w 147"/>
                <a:gd name="T111" fmla="*/ 12 h 148"/>
                <a:gd name="T112" fmla="*/ 48 w 147"/>
                <a:gd name="T113" fmla="*/ 10 h 148"/>
                <a:gd name="T114" fmla="*/ 56 w 147"/>
                <a:gd name="T115" fmla="*/ 7 h 148"/>
                <a:gd name="T116" fmla="*/ 62 w 147"/>
                <a:gd name="T117" fmla="*/ 6 h 148"/>
                <a:gd name="T118" fmla="*/ 70 w 147"/>
                <a:gd name="T119" fmla="*/ 5 h 148"/>
                <a:gd name="T120" fmla="*/ 77 w 147"/>
                <a:gd name="T12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148">
                  <a:moveTo>
                    <a:pt x="77" y="5"/>
                  </a:moveTo>
                  <a:cubicBezTo>
                    <a:pt x="78" y="9"/>
                    <a:pt x="82" y="10"/>
                    <a:pt x="85" y="6"/>
                  </a:cubicBezTo>
                  <a:cubicBezTo>
                    <a:pt x="87" y="2"/>
                    <a:pt x="90" y="2"/>
                    <a:pt x="91" y="7"/>
                  </a:cubicBezTo>
                  <a:cubicBezTo>
                    <a:pt x="92" y="12"/>
                    <a:pt x="95" y="13"/>
                    <a:pt x="99" y="10"/>
                  </a:cubicBezTo>
                  <a:cubicBezTo>
                    <a:pt x="102" y="6"/>
                    <a:pt x="105" y="7"/>
                    <a:pt x="105" y="12"/>
                  </a:cubicBezTo>
                  <a:cubicBezTo>
                    <a:pt x="105" y="17"/>
                    <a:pt x="108" y="19"/>
                    <a:pt x="112" y="16"/>
                  </a:cubicBezTo>
                  <a:cubicBezTo>
                    <a:pt x="116" y="14"/>
                    <a:pt x="118" y="15"/>
                    <a:pt x="117" y="20"/>
                  </a:cubicBezTo>
                  <a:cubicBezTo>
                    <a:pt x="116" y="25"/>
                    <a:pt x="118" y="27"/>
                    <a:pt x="123" y="25"/>
                  </a:cubicBezTo>
                  <a:cubicBezTo>
                    <a:pt x="128" y="24"/>
                    <a:pt x="129" y="26"/>
                    <a:pt x="127" y="30"/>
                  </a:cubicBezTo>
                  <a:cubicBezTo>
                    <a:pt x="125" y="35"/>
                    <a:pt x="127" y="37"/>
                    <a:pt x="132" y="37"/>
                  </a:cubicBezTo>
                  <a:cubicBezTo>
                    <a:pt x="137" y="36"/>
                    <a:pt x="138" y="39"/>
                    <a:pt x="135" y="42"/>
                  </a:cubicBezTo>
                  <a:cubicBezTo>
                    <a:pt x="132" y="46"/>
                    <a:pt x="134" y="49"/>
                    <a:pt x="139" y="50"/>
                  </a:cubicBezTo>
                  <a:cubicBezTo>
                    <a:pt x="143" y="50"/>
                    <a:pt x="144" y="53"/>
                    <a:pt x="141" y="56"/>
                  </a:cubicBezTo>
                  <a:cubicBezTo>
                    <a:pt x="137" y="59"/>
                    <a:pt x="138" y="63"/>
                    <a:pt x="142" y="64"/>
                  </a:cubicBezTo>
                  <a:cubicBezTo>
                    <a:pt x="147" y="65"/>
                    <a:pt x="147" y="68"/>
                    <a:pt x="143" y="70"/>
                  </a:cubicBezTo>
                  <a:cubicBezTo>
                    <a:pt x="139" y="73"/>
                    <a:pt x="139" y="76"/>
                    <a:pt x="143" y="78"/>
                  </a:cubicBezTo>
                  <a:cubicBezTo>
                    <a:pt x="147" y="81"/>
                    <a:pt x="147" y="84"/>
                    <a:pt x="142" y="85"/>
                  </a:cubicBezTo>
                  <a:cubicBezTo>
                    <a:pt x="138" y="86"/>
                    <a:pt x="137" y="90"/>
                    <a:pt x="141" y="93"/>
                  </a:cubicBezTo>
                  <a:cubicBezTo>
                    <a:pt x="144" y="96"/>
                    <a:pt x="143" y="99"/>
                    <a:pt x="139" y="99"/>
                  </a:cubicBezTo>
                  <a:cubicBezTo>
                    <a:pt x="134" y="99"/>
                    <a:pt x="132" y="103"/>
                    <a:pt x="135" y="106"/>
                  </a:cubicBezTo>
                  <a:cubicBezTo>
                    <a:pt x="138" y="110"/>
                    <a:pt x="137" y="113"/>
                    <a:pt x="132" y="112"/>
                  </a:cubicBezTo>
                  <a:cubicBezTo>
                    <a:pt x="127" y="111"/>
                    <a:pt x="125" y="114"/>
                    <a:pt x="127" y="118"/>
                  </a:cubicBezTo>
                  <a:cubicBezTo>
                    <a:pt x="129" y="123"/>
                    <a:pt x="128" y="125"/>
                    <a:pt x="123" y="123"/>
                  </a:cubicBezTo>
                  <a:cubicBezTo>
                    <a:pt x="118" y="122"/>
                    <a:pt x="116" y="124"/>
                    <a:pt x="117" y="129"/>
                  </a:cubicBezTo>
                  <a:cubicBezTo>
                    <a:pt x="118" y="133"/>
                    <a:pt x="116" y="135"/>
                    <a:pt x="112" y="133"/>
                  </a:cubicBezTo>
                  <a:cubicBezTo>
                    <a:pt x="108" y="130"/>
                    <a:pt x="105" y="132"/>
                    <a:pt x="105" y="137"/>
                  </a:cubicBezTo>
                  <a:cubicBezTo>
                    <a:pt x="105" y="141"/>
                    <a:pt x="102" y="143"/>
                    <a:pt x="99" y="139"/>
                  </a:cubicBezTo>
                  <a:cubicBezTo>
                    <a:pt x="95" y="136"/>
                    <a:pt x="92" y="137"/>
                    <a:pt x="91" y="142"/>
                  </a:cubicBezTo>
                  <a:cubicBezTo>
                    <a:pt x="90" y="146"/>
                    <a:pt x="87" y="147"/>
                    <a:pt x="85" y="143"/>
                  </a:cubicBezTo>
                  <a:cubicBezTo>
                    <a:pt x="82" y="139"/>
                    <a:pt x="78" y="139"/>
                    <a:pt x="77" y="144"/>
                  </a:cubicBezTo>
                  <a:cubicBezTo>
                    <a:pt x="75" y="148"/>
                    <a:pt x="72" y="148"/>
                    <a:pt x="70" y="144"/>
                  </a:cubicBezTo>
                  <a:cubicBezTo>
                    <a:pt x="68" y="139"/>
                    <a:pt x="65" y="139"/>
                    <a:pt x="62" y="143"/>
                  </a:cubicBezTo>
                  <a:cubicBezTo>
                    <a:pt x="60" y="147"/>
                    <a:pt x="57" y="146"/>
                    <a:pt x="56" y="142"/>
                  </a:cubicBezTo>
                  <a:cubicBezTo>
                    <a:pt x="55" y="137"/>
                    <a:pt x="52" y="136"/>
                    <a:pt x="48" y="139"/>
                  </a:cubicBezTo>
                  <a:cubicBezTo>
                    <a:pt x="45" y="143"/>
                    <a:pt x="42" y="141"/>
                    <a:pt x="42" y="137"/>
                  </a:cubicBezTo>
                  <a:cubicBezTo>
                    <a:pt x="42" y="132"/>
                    <a:pt x="39" y="130"/>
                    <a:pt x="35" y="133"/>
                  </a:cubicBezTo>
                  <a:cubicBezTo>
                    <a:pt x="31" y="135"/>
                    <a:pt x="29" y="133"/>
                    <a:pt x="30" y="129"/>
                  </a:cubicBezTo>
                  <a:cubicBezTo>
                    <a:pt x="31" y="124"/>
                    <a:pt x="28" y="122"/>
                    <a:pt x="24" y="123"/>
                  </a:cubicBezTo>
                  <a:cubicBezTo>
                    <a:pt x="19" y="125"/>
                    <a:pt x="18" y="123"/>
                    <a:pt x="20" y="118"/>
                  </a:cubicBezTo>
                  <a:cubicBezTo>
                    <a:pt x="22" y="114"/>
                    <a:pt x="20" y="111"/>
                    <a:pt x="15" y="112"/>
                  </a:cubicBezTo>
                  <a:cubicBezTo>
                    <a:pt x="10" y="113"/>
                    <a:pt x="9" y="110"/>
                    <a:pt x="12" y="106"/>
                  </a:cubicBezTo>
                  <a:cubicBezTo>
                    <a:pt x="15" y="103"/>
                    <a:pt x="13" y="99"/>
                    <a:pt x="8" y="99"/>
                  </a:cubicBezTo>
                  <a:cubicBezTo>
                    <a:pt x="4" y="99"/>
                    <a:pt x="3" y="96"/>
                    <a:pt x="6" y="93"/>
                  </a:cubicBezTo>
                  <a:cubicBezTo>
                    <a:pt x="10" y="90"/>
                    <a:pt x="9" y="86"/>
                    <a:pt x="5" y="85"/>
                  </a:cubicBezTo>
                  <a:cubicBezTo>
                    <a:pt x="0" y="84"/>
                    <a:pt x="0" y="81"/>
                    <a:pt x="4" y="78"/>
                  </a:cubicBezTo>
                  <a:cubicBezTo>
                    <a:pt x="8" y="76"/>
                    <a:pt x="8" y="73"/>
                    <a:pt x="4" y="70"/>
                  </a:cubicBezTo>
                  <a:cubicBezTo>
                    <a:pt x="0" y="68"/>
                    <a:pt x="0" y="65"/>
                    <a:pt x="5" y="64"/>
                  </a:cubicBezTo>
                  <a:cubicBezTo>
                    <a:pt x="9" y="63"/>
                    <a:pt x="10" y="59"/>
                    <a:pt x="6" y="56"/>
                  </a:cubicBezTo>
                  <a:cubicBezTo>
                    <a:pt x="3" y="53"/>
                    <a:pt x="4" y="50"/>
                    <a:pt x="8" y="50"/>
                  </a:cubicBezTo>
                  <a:cubicBezTo>
                    <a:pt x="13" y="49"/>
                    <a:pt x="15" y="46"/>
                    <a:pt x="12" y="42"/>
                  </a:cubicBezTo>
                  <a:cubicBezTo>
                    <a:pt x="9" y="39"/>
                    <a:pt x="10" y="36"/>
                    <a:pt x="15" y="37"/>
                  </a:cubicBezTo>
                  <a:cubicBezTo>
                    <a:pt x="20" y="37"/>
                    <a:pt x="22" y="35"/>
                    <a:pt x="20" y="30"/>
                  </a:cubicBezTo>
                  <a:cubicBezTo>
                    <a:pt x="18" y="26"/>
                    <a:pt x="19" y="24"/>
                    <a:pt x="24" y="25"/>
                  </a:cubicBezTo>
                  <a:cubicBezTo>
                    <a:pt x="28" y="27"/>
                    <a:pt x="31" y="25"/>
                    <a:pt x="30" y="20"/>
                  </a:cubicBezTo>
                  <a:cubicBezTo>
                    <a:pt x="29" y="15"/>
                    <a:pt x="31" y="14"/>
                    <a:pt x="35" y="16"/>
                  </a:cubicBezTo>
                  <a:cubicBezTo>
                    <a:pt x="39" y="19"/>
                    <a:pt x="42" y="17"/>
                    <a:pt x="42" y="12"/>
                  </a:cubicBezTo>
                  <a:cubicBezTo>
                    <a:pt x="42" y="7"/>
                    <a:pt x="45" y="6"/>
                    <a:pt x="48" y="10"/>
                  </a:cubicBezTo>
                  <a:cubicBezTo>
                    <a:pt x="52" y="13"/>
                    <a:pt x="55" y="12"/>
                    <a:pt x="56" y="7"/>
                  </a:cubicBezTo>
                  <a:cubicBezTo>
                    <a:pt x="57" y="2"/>
                    <a:pt x="60" y="2"/>
                    <a:pt x="62" y="6"/>
                  </a:cubicBezTo>
                  <a:cubicBezTo>
                    <a:pt x="65" y="10"/>
                    <a:pt x="68" y="9"/>
                    <a:pt x="70" y="5"/>
                  </a:cubicBezTo>
                  <a:cubicBezTo>
                    <a:pt x="72" y="0"/>
                    <a:pt x="75" y="0"/>
                    <a:pt x="77" y="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34">
              <a:extLst>
                <a:ext uri="{FF2B5EF4-FFF2-40B4-BE49-F238E27FC236}">
                  <a16:creationId xmlns:a16="http://schemas.microsoft.com/office/drawing/2014/main" id="{2403C755-EA8C-59AC-4507-3BFFEFB96393}"/>
                </a:ext>
              </a:extLst>
            </p:cNvPr>
            <p:cNvSpPr>
              <a:spLocks noChangeArrowheads="1"/>
            </p:cNvSpPr>
            <p:nvPr/>
          </p:nvSpPr>
          <p:spPr bwMode="auto">
            <a:xfrm>
              <a:off x="7995820" y="4195763"/>
              <a:ext cx="173037" cy="1730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DB430178-30F3-6FAB-C162-58F92938D763}"/>
                </a:ext>
              </a:extLst>
            </p:cNvPr>
            <p:cNvSpPr>
              <a:spLocks/>
            </p:cNvSpPr>
            <p:nvPr/>
          </p:nvSpPr>
          <p:spPr bwMode="auto">
            <a:xfrm>
              <a:off x="9090609" y="4242756"/>
              <a:ext cx="227760" cy="286866"/>
            </a:xfrm>
            <a:custGeom>
              <a:avLst/>
              <a:gdLst>
                <a:gd name="connsiteX0" fmla="*/ 5700 w 227760"/>
                <a:gd name="connsiteY0" fmla="*/ 256220 h 286866"/>
                <a:gd name="connsiteX1" fmla="*/ 46622 w 227760"/>
                <a:gd name="connsiteY1" fmla="*/ 281224 h 286866"/>
                <a:gd name="connsiteX2" fmla="*/ 17636 w 227760"/>
                <a:gd name="connsiteY2" fmla="*/ 281224 h 286866"/>
                <a:gd name="connsiteX3" fmla="*/ 5700 w 227760"/>
                <a:gd name="connsiteY3" fmla="*/ 256220 h 286866"/>
                <a:gd name="connsiteX4" fmla="*/ 9256 w 227760"/>
                <a:gd name="connsiteY4" fmla="*/ 235696 h 286866"/>
                <a:gd name="connsiteX5" fmla="*/ 63963 w 227760"/>
                <a:gd name="connsiteY5" fmla="*/ 269714 h 286866"/>
                <a:gd name="connsiteX6" fmla="*/ 65673 w 227760"/>
                <a:gd name="connsiteY6" fmla="*/ 276518 h 286866"/>
                <a:gd name="connsiteX7" fmla="*/ 63963 w 227760"/>
                <a:gd name="connsiteY7" fmla="*/ 278218 h 286866"/>
                <a:gd name="connsiteX8" fmla="*/ 57125 w 227760"/>
                <a:gd name="connsiteY8" fmla="*/ 279919 h 286866"/>
                <a:gd name="connsiteX9" fmla="*/ 2417 w 227760"/>
                <a:gd name="connsiteY9" fmla="*/ 245901 h 286866"/>
                <a:gd name="connsiteX10" fmla="*/ 708 w 227760"/>
                <a:gd name="connsiteY10" fmla="*/ 239097 h 286866"/>
                <a:gd name="connsiteX11" fmla="*/ 2417 w 227760"/>
                <a:gd name="connsiteY11" fmla="*/ 237397 h 286866"/>
                <a:gd name="connsiteX12" fmla="*/ 9256 w 227760"/>
                <a:gd name="connsiteY12" fmla="*/ 235696 h 286866"/>
                <a:gd name="connsiteX13" fmla="*/ 20123 w 227760"/>
                <a:gd name="connsiteY13" fmla="*/ 218233 h 286866"/>
                <a:gd name="connsiteX14" fmla="*/ 73528 w 227760"/>
                <a:gd name="connsiteY14" fmla="*/ 252251 h 286866"/>
                <a:gd name="connsiteX15" fmla="*/ 75197 w 227760"/>
                <a:gd name="connsiteY15" fmla="*/ 259055 h 286866"/>
                <a:gd name="connsiteX16" fmla="*/ 73528 w 227760"/>
                <a:gd name="connsiteY16" fmla="*/ 262456 h 286866"/>
                <a:gd name="connsiteX17" fmla="*/ 66853 w 227760"/>
                <a:gd name="connsiteY17" fmla="*/ 264157 h 286866"/>
                <a:gd name="connsiteX18" fmla="*/ 13448 w 227760"/>
                <a:gd name="connsiteY18" fmla="*/ 230139 h 286866"/>
                <a:gd name="connsiteX19" fmla="*/ 11779 w 227760"/>
                <a:gd name="connsiteY19" fmla="*/ 223335 h 286866"/>
                <a:gd name="connsiteX20" fmla="*/ 13448 w 227760"/>
                <a:gd name="connsiteY20" fmla="*/ 219934 h 286866"/>
                <a:gd name="connsiteX21" fmla="*/ 20123 w 227760"/>
                <a:gd name="connsiteY21" fmla="*/ 218233 h 286866"/>
                <a:gd name="connsiteX22" fmla="*/ 29648 w 227760"/>
                <a:gd name="connsiteY22" fmla="*/ 203889 h 286866"/>
                <a:gd name="connsiteX23" fmla="*/ 83053 w 227760"/>
                <a:gd name="connsiteY23" fmla="*/ 236773 h 286866"/>
                <a:gd name="connsiteX24" fmla="*/ 84722 w 227760"/>
                <a:gd name="connsiteY24" fmla="*/ 243350 h 286866"/>
                <a:gd name="connsiteX25" fmla="*/ 83053 w 227760"/>
                <a:gd name="connsiteY25" fmla="*/ 244994 h 286866"/>
                <a:gd name="connsiteX26" fmla="*/ 76378 w 227760"/>
                <a:gd name="connsiteY26" fmla="*/ 246639 h 286866"/>
                <a:gd name="connsiteX27" fmla="*/ 22973 w 227760"/>
                <a:gd name="connsiteY27" fmla="*/ 213754 h 286866"/>
                <a:gd name="connsiteX28" fmla="*/ 21304 w 227760"/>
                <a:gd name="connsiteY28" fmla="*/ 207177 h 286866"/>
                <a:gd name="connsiteX29" fmla="*/ 22973 w 227760"/>
                <a:gd name="connsiteY29" fmla="*/ 205533 h 286866"/>
                <a:gd name="connsiteX30" fmla="*/ 29648 w 227760"/>
                <a:gd name="connsiteY30" fmla="*/ 203889 h 286866"/>
                <a:gd name="connsiteX31" fmla="*/ 153786 w 227760"/>
                <a:gd name="connsiteY31" fmla="*/ 1093 h 286866"/>
                <a:gd name="connsiteX32" fmla="*/ 186297 w 227760"/>
                <a:gd name="connsiteY32" fmla="*/ 13202 h 286866"/>
                <a:gd name="connsiteX33" fmla="*/ 213297 w 227760"/>
                <a:gd name="connsiteY33" fmla="*/ 136185 h 286866"/>
                <a:gd name="connsiteX34" fmla="*/ 181235 w 227760"/>
                <a:gd name="connsiteY34" fmla="*/ 166509 h 286866"/>
                <a:gd name="connsiteX35" fmla="*/ 110360 w 227760"/>
                <a:gd name="connsiteY35" fmla="*/ 220420 h 286866"/>
                <a:gd name="connsiteX36" fmla="*/ 81672 w 227760"/>
                <a:gd name="connsiteY36" fmla="*/ 227158 h 286866"/>
                <a:gd name="connsiteX37" fmla="*/ 59735 w 227760"/>
                <a:gd name="connsiteY37" fmla="*/ 213681 h 286866"/>
                <a:gd name="connsiteX38" fmla="*/ 37797 w 227760"/>
                <a:gd name="connsiteY38" fmla="*/ 201888 h 286866"/>
                <a:gd name="connsiteX39" fmla="*/ 32735 w 227760"/>
                <a:gd name="connsiteY39" fmla="*/ 171563 h 286866"/>
                <a:gd name="connsiteX40" fmla="*/ 49610 w 227760"/>
                <a:gd name="connsiteY40" fmla="*/ 85644 h 286866"/>
                <a:gd name="connsiteX41" fmla="*/ 64797 w 227760"/>
                <a:gd name="connsiteY41" fmla="*/ 41842 h 286866"/>
                <a:gd name="connsiteX42" fmla="*/ 153786 w 227760"/>
                <a:gd name="connsiteY42" fmla="*/ 1093 h 28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7760" h="286866">
                  <a:moveTo>
                    <a:pt x="5700" y="256220"/>
                  </a:moveTo>
                  <a:cubicBezTo>
                    <a:pt x="46622" y="281224"/>
                    <a:pt x="46622" y="281224"/>
                    <a:pt x="46622" y="281224"/>
                  </a:cubicBezTo>
                  <a:cubicBezTo>
                    <a:pt x="41507" y="289558"/>
                    <a:pt x="26161" y="287891"/>
                    <a:pt x="17636" y="281224"/>
                  </a:cubicBezTo>
                  <a:cubicBezTo>
                    <a:pt x="7405" y="276223"/>
                    <a:pt x="585" y="264555"/>
                    <a:pt x="5700" y="256220"/>
                  </a:cubicBezTo>
                  <a:close/>
                  <a:moveTo>
                    <a:pt x="9256" y="235696"/>
                  </a:moveTo>
                  <a:cubicBezTo>
                    <a:pt x="9256" y="235696"/>
                    <a:pt x="9256" y="235696"/>
                    <a:pt x="63963" y="269714"/>
                  </a:cubicBezTo>
                  <a:cubicBezTo>
                    <a:pt x="65673" y="271415"/>
                    <a:pt x="65673" y="273116"/>
                    <a:pt x="65673" y="276518"/>
                  </a:cubicBezTo>
                  <a:cubicBezTo>
                    <a:pt x="65673" y="276518"/>
                    <a:pt x="65673" y="276518"/>
                    <a:pt x="63963" y="278218"/>
                  </a:cubicBezTo>
                  <a:cubicBezTo>
                    <a:pt x="62254" y="281620"/>
                    <a:pt x="58835" y="281620"/>
                    <a:pt x="57125" y="279919"/>
                  </a:cubicBezTo>
                  <a:cubicBezTo>
                    <a:pt x="57125" y="279919"/>
                    <a:pt x="57125" y="279919"/>
                    <a:pt x="2417" y="245901"/>
                  </a:cubicBezTo>
                  <a:cubicBezTo>
                    <a:pt x="708" y="244200"/>
                    <a:pt x="-1002" y="240798"/>
                    <a:pt x="708" y="239097"/>
                  </a:cubicBezTo>
                  <a:cubicBezTo>
                    <a:pt x="708" y="239097"/>
                    <a:pt x="708" y="239097"/>
                    <a:pt x="2417" y="237397"/>
                  </a:cubicBezTo>
                  <a:cubicBezTo>
                    <a:pt x="4127" y="233995"/>
                    <a:pt x="7546" y="233995"/>
                    <a:pt x="9256" y="235696"/>
                  </a:cubicBezTo>
                  <a:close/>
                  <a:moveTo>
                    <a:pt x="20123" y="218233"/>
                  </a:moveTo>
                  <a:cubicBezTo>
                    <a:pt x="20123" y="218233"/>
                    <a:pt x="20123" y="218233"/>
                    <a:pt x="73528" y="252251"/>
                  </a:cubicBezTo>
                  <a:cubicBezTo>
                    <a:pt x="75197" y="253951"/>
                    <a:pt x="75197" y="257354"/>
                    <a:pt x="75197" y="259055"/>
                  </a:cubicBezTo>
                  <a:cubicBezTo>
                    <a:pt x="75197" y="259055"/>
                    <a:pt x="75197" y="259055"/>
                    <a:pt x="73528" y="262456"/>
                  </a:cubicBezTo>
                  <a:cubicBezTo>
                    <a:pt x="71859" y="264157"/>
                    <a:pt x="68521" y="264157"/>
                    <a:pt x="66853" y="264157"/>
                  </a:cubicBezTo>
                  <a:cubicBezTo>
                    <a:pt x="66853" y="264157"/>
                    <a:pt x="66853" y="264157"/>
                    <a:pt x="13448" y="230139"/>
                  </a:cubicBezTo>
                  <a:cubicBezTo>
                    <a:pt x="11779" y="228438"/>
                    <a:pt x="10110" y="225036"/>
                    <a:pt x="11779" y="223335"/>
                  </a:cubicBezTo>
                  <a:cubicBezTo>
                    <a:pt x="11779" y="223335"/>
                    <a:pt x="11779" y="223335"/>
                    <a:pt x="13448" y="219934"/>
                  </a:cubicBezTo>
                  <a:cubicBezTo>
                    <a:pt x="15117" y="218233"/>
                    <a:pt x="18454" y="216532"/>
                    <a:pt x="20123" y="218233"/>
                  </a:cubicBezTo>
                  <a:close/>
                  <a:moveTo>
                    <a:pt x="29648" y="203889"/>
                  </a:moveTo>
                  <a:cubicBezTo>
                    <a:pt x="29648" y="203889"/>
                    <a:pt x="29648" y="203889"/>
                    <a:pt x="83053" y="236773"/>
                  </a:cubicBezTo>
                  <a:cubicBezTo>
                    <a:pt x="84722" y="238417"/>
                    <a:pt x="84722" y="240062"/>
                    <a:pt x="84722" y="243350"/>
                  </a:cubicBezTo>
                  <a:cubicBezTo>
                    <a:pt x="84722" y="243350"/>
                    <a:pt x="84722" y="243350"/>
                    <a:pt x="83053" y="244994"/>
                  </a:cubicBezTo>
                  <a:cubicBezTo>
                    <a:pt x="81384" y="246639"/>
                    <a:pt x="78046" y="248283"/>
                    <a:pt x="76378" y="246639"/>
                  </a:cubicBezTo>
                  <a:cubicBezTo>
                    <a:pt x="76378" y="246639"/>
                    <a:pt x="76378" y="246639"/>
                    <a:pt x="22973" y="213754"/>
                  </a:cubicBezTo>
                  <a:cubicBezTo>
                    <a:pt x="21304" y="212110"/>
                    <a:pt x="19635" y="208822"/>
                    <a:pt x="21304" y="207177"/>
                  </a:cubicBezTo>
                  <a:cubicBezTo>
                    <a:pt x="21304" y="207177"/>
                    <a:pt x="21304" y="207177"/>
                    <a:pt x="22973" y="205533"/>
                  </a:cubicBezTo>
                  <a:cubicBezTo>
                    <a:pt x="24642" y="202245"/>
                    <a:pt x="27979" y="202245"/>
                    <a:pt x="29648" y="203889"/>
                  </a:cubicBezTo>
                  <a:close/>
                  <a:moveTo>
                    <a:pt x="153786" y="1093"/>
                  </a:moveTo>
                  <a:cubicBezTo>
                    <a:pt x="165098" y="2883"/>
                    <a:pt x="176172" y="6885"/>
                    <a:pt x="186297" y="13202"/>
                  </a:cubicBezTo>
                  <a:cubicBezTo>
                    <a:pt x="228485" y="40157"/>
                    <a:pt x="240297" y="94067"/>
                    <a:pt x="213297" y="136185"/>
                  </a:cubicBezTo>
                  <a:cubicBezTo>
                    <a:pt x="204860" y="149662"/>
                    <a:pt x="193047" y="159771"/>
                    <a:pt x="181235" y="166509"/>
                  </a:cubicBezTo>
                  <a:cubicBezTo>
                    <a:pt x="140735" y="188410"/>
                    <a:pt x="123860" y="203573"/>
                    <a:pt x="110360" y="220420"/>
                  </a:cubicBezTo>
                  <a:cubicBezTo>
                    <a:pt x="98547" y="233897"/>
                    <a:pt x="91797" y="235582"/>
                    <a:pt x="81672" y="227158"/>
                  </a:cubicBezTo>
                  <a:cubicBezTo>
                    <a:pt x="76610" y="225474"/>
                    <a:pt x="68172" y="220420"/>
                    <a:pt x="59735" y="213681"/>
                  </a:cubicBezTo>
                  <a:cubicBezTo>
                    <a:pt x="51297" y="208627"/>
                    <a:pt x="42860" y="203573"/>
                    <a:pt x="37797" y="201888"/>
                  </a:cubicBezTo>
                  <a:cubicBezTo>
                    <a:pt x="27672" y="193464"/>
                    <a:pt x="25985" y="188410"/>
                    <a:pt x="32735" y="171563"/>
                  </a:cubicBezTo>
                  <a:cubicBezTo>
                    <a:pt x="41172" y="151347"/>
                    <a:pt x="47922" y="129446"/>
                    <a:pt x="49610" y="85644"/>
                  </a:cubicBezTo>
                  <a:cubicBezTo>
                    <a:pt x="51297" y="70482"/>
                    <a:pt x="54672" y="55320"/>
                    <a:pt x="64797" y="41842"/>
                  </a:cubicBezTo>
                  <a:cubicBezTo>
                    <a:pt x="83782" y="10254"/>
                    <a:pt x="119852" y="-4276"/>
                    <a:pt x="153786" y="1093"/>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9" name="Freeform 28">
              <a:extLst>
                <a:ext uri="{FF2B5EF4-FFF2-40B4-BE49-F238E27FC236}">
                  <a16:creationId xmlns:a16="http://schemas.microsoft.com/office/drawing/2014/main" id="{158AC491-38E2-0742-FFB5-41754F941FD0}"/>
                </a:ext>
              </a:extLst>
            </p:cNvPr>
            <p:cNvSpPr>
              <a:spLocks/>
            </p:cNvSpPr>
            <p:nvPr/>
          </p:nvSpPr>
          <p:spPr bwMode="auto">
            <a:xfrm>
              <a:off x="9591320" y="4184651"/>
              <a:ext cx="180912" cy="208545"/>
            </a:xfrm>
            <a:custGeom>
              <a:avLst/>
              <a:gdLst>
                <a:gd name="connsiteX0" fmla="*/ 120673 w 180912"/>
                <a:gd name="connsiteY0" fmla="*/ 44450 h 208545"/>
                <a:gd name="connsiteX1" fmla="*/ 180912 w 180912"/>
                <a:gd name="connsiteY1" fmla="*/ 96615 h 208545"/>
                <a:gd name="connsiteX2" fmla="*/ 119000 w 180912"/>
                <a:gd name="connsiteY2" fmla="*/ 89884 h 208545"/>
                <a:gd name="connsiteX3" fmla="*/ 83860 w 180912"/>
                <a:gd name="connsiteY3" fmla="*/ 184118 h 208545"/>
                <a:gd name="connsiteX4" fmla="*/ 83860 w 180912"/>
                <a:gd name="connsiteY4" fmla="*/ 185801 h 208545"/>
                <a:gd name="connsiteX5" fmla="*/ 82187 w 180912"/>
                <a:gd name="connsiteY5" fmla="*/ 187484 h 208545"/>
                <a:gd name="connsiteX6" fmla="*/ 30314 w 180912"/>
                <a:gd name="connsiteY6" fmla="*/ 205994 h 208545"/>
                <a:gd name="connsiteX7" fmla="*/ 1868 w 180912"/>
                <a:gd name="connsiteY7" fmla="*/ 158877 h 208545"/>
                <a:gd name="connsiteX8" fmla="*/ 53741 w 180912"/>
                <a:gd name="connsiteY8" fmla="*/ 140367 h 208545"/>
                <a:gd name="connsiteX9" fmla="*/ 78840 w 180912"/>
                <a:gd name="connsiteY9" fmla="*/ 158877 h 208545"/>
                <a:gd name="connsiteX10" fmla="*/ 120673 w 180912"/>
                <a:gd name="connsiteY10" fmla="*/ 44450 h 208545"/>
                <a:gd name="connsiteX11" fmla="*/ 96315 w 180912"/>
                <a:gd name="connsiteY11" fmla="*/ 0 h 208545"/>
                <a:gd name="connsiteX12" fmla="*/ 130113 w 180912"/>
                <a:gd name="connsiteY12" fmla="*/ 30162 h 208545"/>
                <a:gd name="connsiteX13" fmla="*/ 114904 w 180912"/>
                <a:gd name="connsiteY13" fmla="*/ 31838 h 208545"/>
                <a:gd name="connsiteX14" fmla="*/ 96315 w 180912"/>
                <a:gd name="connsiteY14" fmla="*/ 25135 h 208545"/>
                <a:gd name="connsiteX15" fmla="*/ 76036 w 180912"/>
                <a:gd name="connsiteY15" fmla="*/ 78758 h 208545"/>
                <a:gd name="connsiteX16" fmla="*/ 55757 w 180912"/>
                <a:gd name="connsiteY16" fmla="*/ 90488 h 208545"/>
                <a:gd name="connsiteX17" fmla="*/ 45617 w 180912"/>
                <a:gd name="connsiteY17" fmla="*/ 88813 h 208545"/>
                <a:gd name="connsiteX18" fmla="*/ 28718 w 180912"/>
                <a:gd name="connsiteY18" fmla="*/ 63677 h 208545"/>
                <a:gd name="connsiteX19" fmla="*/ 48997 w 180912"/>
                <a:gd name="connsiteY19" fmla="*/ 51947 h 208545"/>
                <a:gd name="connsiteX20" fmla="*/ 59136 w 180912"/>
                <a:gd name="connsiteY20" fmla="*/ 53623 h 208545"/>
                <a:gd name="connsiteX21" fmla="*/ 72656 w 180912"/>
                <a:gd name="connsiteY21" fmla="*/ 63677 h 208545"/>
                <a:gd name="connsiteX22" fmla="*/ 96315 w 180912"/>
                <a:gd name="connsiteY22" fmla="*/ 0 h 20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0912" h="208545">
                  <a:moveTo>
                    <a:pt x="120673" y="44450"/>
                  </a:moveTo>
                  <a:cubicBezTo>
                    <a:pt x="122346" y="52864"/>
                    <a:pt x="140753" y="93250"/>
                    <a:pt x="180912" y="96615"/>
                  </a:cubicBezTo>
                  <a:cubicBezTo>
                    <a:pt x="180912" y="96615"/>
                    <a:pt x="145773" y="113443"/>
                    <a:pt x="119000" y="89884"/>
                  </a:cubicBezTo>
                  <a:cubicBezTo>
                    <a:pt x="119000" y="89884"/>
                    <a:pt x="119000" y="89884"/>
                    <a:pt x="83860" y="184118"/>
                  </a:cubicBezTo>
                  <a:cubicBezTo>
                    <a:pt x="83860" y="184118"/>
                    <a:pt x="83860" y="184118"/>
                    <a:pt x="83860" y="185801"/>
                  </a:cubicBezTo>
                  <a:cubicBezTo>
                    <a:pt x="83860" y="185801"/>
                    <a:pt x="83860" y="185801"/>
                    <a:pt x="82187" y="187484"/>
                  </a:cubicBezTo>
                  <a:cubicBezTo>
                    <a:pt x="75494" y="205994"/>
                    <a:pt x="52067" y="212725"/>
                    <a:pt x="30314" y="205994"/>
                  </a:cubicBezTo>
                  <a:cubicBezTo>
                    <a:pt x="6888" y="197580"/>
                    <a:pt x="-4825" y="175705"/>
                    <a:pt x="1868" y="158877"/>
                  </a:cubicBezTo>
                  <a:cubicBezTo>
                    <a:pt x="8561" y="140367"/>
                    <a:pt x="31988" y="131953"/>
                    <a:pt x="53741" y="140367"/>
                  </a:cubicBezTo>
                  <a:cubicBezTo>
                    <a:pt x="65454" y="143732"/>
                    <a:pt x="73820" y="150463"/>
                    <a:pt x="78840" y="158877"/>
                  </a:cubicBezTo>
                  <a:cubicBezTo>
                    <a:pt x="78840" y="158877"/>
                    <a:pt x="78840" y="158877"/>
                    <a:pt x="120673" y="44450"/>
                  </a:cubicBezTo>
                  <a:close/>
                  <a:moveTo>
                    <a:pt x="96315" y="0"/>
                  </a:moveTo>
                  <a:cubicBezTo>
                    <a:pt x="98005" y="5027"/>
                    <a:pt x="108144" y="26811"/>
                    <a:pt x="130113" y="30162"/>
                  </a:cubicBezTo>
                  <a:cubicBezTo>
                    <a:pt x="130113" y="30162"/>
                    <a:pt x="123353" y="31838"/>
                    <a:pt x="114904" y="31838"/>
                  </a:cubicBezTo>
                  <a:cubicBezTo>
                    <a:pt x="109834" y="31838"/>
                    <a:pt x="103074" y="30162"/>
                    <a:pt x="96315" y="25135"/>
                  </a:cubicBezTo>
                  <a:cubicBezTo>
                    <a:pt x="96315" y="25135"/>
                    <a:pt x="96315" y="25135"/>
                    <a:pt x="76036" y="78758"/>
                  </a:cubicBezTo>
                  <a:cubicBezTo>
                    <a:pt x="72656" y="87137"/>
                    <a:pt x="64206" y="90488"/>
                    <a:pt x="55757" y="90488"/>
                  </a:cubicBezTo>
                  <a:cubicBezTo>
                    <a:pt x="52377" y="90488"/>
                    <a:pt x="48997" y="90488"/>
                    <a:pt x="45617" y="88813"/>
                  </a:cubicBezTo>
                  <a:cubicBezTo>
                    <a:pt x="33788" y="85461"/>
                    <a:pt x="25338" y="73731"/>
                    <a:pt x="28718" y="63677"/>
                  </a:cubicBezTo>
                  <a:cubicBezTo>
                    <a:pt x="32098" y="56974"/>
                    <a:pt x="40547" y="51947"/>
                    <a:pt x="48997" y="51947"/>
                  </a:cubicBezTo>
                  <a:cubicBezTo>
                    <a:pt x="52377" y="51947"/>
                    <a:pt x="55757" y="51947"/>
                    <a:pt x="59136" y="53623"/>
                  </a:cubicBezTo>
                  <a:cubicBezTo>
                    <a:pt x="65896" y="55298"/>
                    <a:pt x="69276" y="58650"/>
                    <a:pt x="72656" y="63677"/>
                  </a:cubicBezTo>
                  <a:cubicBezTo>
                    <a:pt x="72656" y="63677"/>
                    <a:pt x="72656" y="63677"/>
                    <a:pt x="96315"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0" name="Freeform 29">
              <a:extLst>
                <a:ext uri="{FF2B5EF4-FFF2-40B4-BE49-F238E27FC236}">
                  <a16:creationId xmlns:a16="http://schemas.microsoft.com/office/drawing/2014/main" id="{99E98148-AAF1-D029-A8A9-5E928CC66A73}"/>
                </a:ext>
              </a:extLst>
            </p:cNvPr>
            <p:cNvSpPr>
              <a:spLocks/>
            </p:cNvSpPr>
            <p:nvPr/>
          </p:nvSpPr>
          <p:spPr bwMode="auto">
            <a:xfrm>
              <a:off x="9748341" y="4619626"/>
              <a:ext cx="152478" cy="213099"/>
            </a:xfrm>
            <a:custGeom>
              <a:avLst/>
              <a:gdLst>
                <a:gd name="connsiteX0" fmla="*/ 74889 w 152478"/>
                <a:gd name="connsiteY0" fmla="*/ 28575 h 213099"/>
                <a:gd name="connsiteX1" fmla="*/ 152478 w 152478"/>
                <a:gd name="connsiteY1" fmla="*/ 47139 h 213099"/>
                <a:gd name="connsiteX2" fmla="*/ 93443 w 152478"/>
                <a:gd name="connsiteY2" fmla="*/ 69078 h 213099"/>
                <a:gd name="connsiteX3" fmla="*/ 105250 w 152478"/>
                <a:gd name="connsiteY3" fmla="*/ 170335 h 213099"/>
                <a:gd name="connsiteX4" fmla="*/ 105250 w 152478"/>
                <a:gd name="connsiteY4" fmla="*/ 172022 h 213099"/>
                <a:gd name="connsiteX5" fmla="*/ 106937 w 152478"/>
                <a:gd name="connsiteY5" fmla="*/ 172022 h 213099"/>
                <a:gd name="connsiteX6" fmla="*/ 66456 w 152478"/>
                <a:gd name="connsiteY6" fmla="*/ 212525 h 213099"/>
                <a:gd name="connsiteX7" fmla="*/ 19228 w 152478"/>
                <a:gd name="connsiteY7" fmla="*/ 185523 h 213099"/>
                <a:gd name="connsiteX8" fmla="*/ 59709 w 152478"/>
                <a:gd name="connsiteY8" fmla="*/ 145021 h 213099"/>
                <a:gd name="connsiteX9" fmla="*/ 90070 w 152478"/>
                <a:gd name="connsiteY9" fmla="*/ 150083 h 213099"/>
                <a:gd name="connsiteX10" fmla="*/ 74889 w 152478"/>
                <a:gd name="connsiteY10" fmla="*/ 28575 h 213099"/>
                <a:gd name="connsiteX11" fmla="*/ 30664 w 152478"/>
                <a:gd name="connsiteY11" fmla="*/ 0 h 213099"/>
                <a:gd name="connsiteX12" fmla="*/ 61144 w 152478"/>
                <a:gd name="connsiteY12" fmla="*/ 11841 h 213099"/>
                <a:gd name="connsiteX13" fmla="*/ 74691 w 152478"/>
                <a:gd name="connsiteY13" fmla="*/ 10149 h 213099"/>
                <a:gd name="connsiteX14" fmla="*/ 49291 w 152478"/>
                <a:gd name="connsiteY14" fmla="*/ 23682 h 213099"/>
                <a:gd name="connsiteX15" fmla="*/ 40824 w 152478"/>
                <a:gd name="connsiteY15" fmla="*/ 21991 h 213099"/>
                <a:gd name="connsiteX16" fmla="*/ 47598 w 152478"/>
                <a:gd name="connsiteY16" fmla="*/ 79506 h 213099"/>
                <a:gd name="connsiteX17" fmla="*/ 49291 w 152478"/>
                <a:gd name="connsiteY17" fmla="*/ 79506 h 213099"/>
                <a:gd name="connsiteX18" fmla="*/ 27278 w 152478"/>
                <a:gd name="connsiteY18" fmla="*/ 103188 h 213099"/>
                <a:gd name="connsiteX19" fmla="*/ 22198 w 152478"/>
                <a:gd name="connsiteY19" fmla="*/ 103188 h 213099"/>
                <a:gd name="connsiteX20" fmla="*/ 184 w 152478"/>
                <a:gd name="connsiteY20" fmla="*/ 86272 h 213099"/>
                <a:gd name="connsiteX21" fmla="*/ 22198 w 152478"/>
                <a:gd name="connsiteY21" fmla="*/ 64281 h 213099"/>
                <a:gd name="connsiteX22" fmla="*/ 25584 w 152478"/>
                <a:gd name="connsiteY22" fmla="*/ 64281 h 213099"/>
                <a:gd name="connsiteX23" fmla="*/ 39131 w 152478"/>
                <a:gd name="connsiteY23" fmla="*/ 67665 h 213099"/>
                <a:gd name="connsiteX24" fmla="*/ 30664 w 152478"/>
                <a:gd name="connsiteY24" fmla="*/ 0 h 21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78" h="213099">
                  <a:moveTo>
                    <a:pt x="74889" y="28575"/>
                  </a:moveTo>
                  <a:cubicBezTo>
                    <a:pt x="78263" y="35326"/>
                    <a:pt x="115370" y="62328"/>
                    <a:pt x="152478" y="47139"/>
                  </a:cubicBezTo>
                  <a:cubicBezTo>
                    <a:pt x="152478" y="47139"/>
                    <a:pt x="128864" y="77516"/>
                    <a:pt x="93443" y="69078"/>
                  </a:cubicBezTo>
                  <a:cubicBezTo>
                    <a:pt x="93443" y="69078"/>
                    <a:pt x="93443" y="69078"/>
                    <a:pt x="105250" y="170335"/>
                  </a:cubicBezTo>
                  <a:cubicBezTo>
                    <a:pt x="105250" y="170335"/>
                    <a:pt x="105250" y="170335"/>
                    <a:pt x="105250" y="172022"/>
                  </a:cubicBezTo>
                  <a:cubicBezTo>
                    <a:pt x="105250" y="172022"/>
                    <a:pt x="105250" y="172022"/>
                    <a:pt x="106937" y="172022"/>
                  </a:cubicBezTo>
                  <a:cubicBezTo>
                    <a:pt x="108623" y="192274"/>
                    <a:pt x="91756" y="209150"/>
                    <a:pt x="66456" y="212525"/>
                  </a:cubicBezTo>
                  <a:cubicBezTo>
                    <a:pt x="42842" y="215900"/>
                    <a:pt x="22601" y="204087"/>
                    <a:pt x="19228" y="185523"/>
                  </a:cubicBezTo>
                  <a:cubicBezTo>
                    <a:pt x="17541" y="165272"/>
                    <a:pt x="34408" y="148396"/>
                    <a:pt x="59709" y="145021"/>
                  </a:cubicBezTo>
                  <a:cubicBezTo>
                    <a:pt x="69829" y="143333"/>
                    <a:pt x="81636" y="145021"/>
                    <a:pt x="90070" y="150083"/>
                  </a:cubicBezTo>
                  <a:cubicBezTo>
                    <a:pt x="90070" y="150083"/>
                    <a:pt x="90070" y="150083"/>
                    <a:pt x="74889" y="28575"/>
                  </a:cubicBezTo>
                  <a:close/>
                  <a:moveTo>
                    <a:pt x="30664" y="0"/>
                  </a:moveTo>
                  <a:cubicBezTo>
                    <a:pt x="32358" y="1691"/>
                    <a:pt x="45904" y="11841"/>
                    <a:pt x="61144" y="11841"/>
                  </a:cubicBezTo>
                  <a:cubicBezTo>
                    <a:pt x="66224" y="11841"/>
                    <a:pt x="69611" y="11841"/>
                    <a:pt x="74691" y="10149"/>
                  </a:cubicBezTo>
                  <a:cubicBezTo>
                    <a:pt x="74691" y="10149"/>
                    <a:pt x="64531" y="23682"/>
                    <a:pt x="49291" y="23682"/>
                  </a:cubicBezTo>
                  <a:cubicBezTo>
                    <a:pt x="45904" y="23682"/>
                    <a:pt x="44211" y="21991"/>
                    <a:pt x="40824" y="21991"/>
                  </a:cubicBezTo>
                  <a:cubicBezTo>
                    <a:pt x="40824" y="21991"/>
                    <a:pt x="40824" y="21991"/>
                    <a:pt x="47598" y="79506"/>
                  </a:cubicBezTo>
                  <a:cubicBezTo>
                    <a:pt x="47598" y="79506"/>
                    <a:pt x="47598" y="79506"/>
                    <a:pt x="49291" y="79506"/>
                  </a:cubicBezTo>
                  <a:cubicBezTo>
                    <a:pt x="49291" y="91347"/>
                    <a:pt x="40824" y="101497"/>
                    <a:pt x="27278" y="103188"/>
                  </a:cubicBezTo>
                  <a:cubicBezTo>
                    <a:pt x="25584" y="103188"/>
                    <a:pt x="23891" y="103188"/>
                    <a:pt x="22198" y="103188"/>
                  </a:cubicBezTo>
                  <a:cubicBezTo>
                    <a:pt x="10344" y="103188"/>
                    <a:pt x="1878" y="96422"/>
                    <a:pt x="184" y="86272"/>
                  </a:cubicBezTo>
                  <a:cubicBezTo>
                    <a:pt x="-1509" y="76123"/>
                    <a:pt x="8651" y="65973"/>
                    <a:pt x="22198" y="64281"/>
                  </a:cubicBezTo>
                  <a:cubicBezTo>
                    <a:pt x="23891" y="64281"/>
                    <a:pt x="25584" y="64281"/>
                    <a:pt x="25584" y="64281"/>
                  </a:cubicBezTo>
                  <a:cubicBezTo>
                    <a:pt x="30664" y="64281"/>
                    <a:pt x="35744" y="65973"/>
                    <a:pt x="39131" y="67665"/>
                  </a:cubicBezTo>
                  <a:cubicBezTo>
                    <a:pt x="39131" y="67665"/>
                    <a:pt x="39131" y="67665"/>
                    <a:pt x="30664"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46">
              <a:extLst>
                <a:ext uri="{FF2B5EF4-FFF2-40B4-BE49-F238E27FC236}">
                  <a16:creationId xmlns:a16="http://schemas.microsoft.com/office/drawing/2014/main" id="{AE21D264-472B-EFDD-87AB-6E1836A5EF73}"/>
                </a:ext>
              </a:extLst>
            </p:cNvPr>
            <p:cNvSpPr>
              <a:spLocks/>
            </p:cNvSpPr>
            <p:nvPr/>
          </p:nvSpPr>
          <p:spPr bwMode="auto">
            <a:xfrm>
              <a:off x="8383170" y="4705351"/>
              <a:ext cx="95250" cy="136525"/>
            </a:xfrm>
            <a:custGeom>
              <a:avLst/>
              <a:gdLst>
                <a:gd name="T0" fmla="*/ 24 w 60"/>
                <a:gd name="T1" fmla="*/ 22 h 86"/>
                <a:gd name="T2" fmla="*/ 27 w 60"/>
                <a:gd name="T3" fmla="*/ 35 h 86"/>
                <a:gd name="T4" fmla="*/ 49 w 60"/>
                <a:gd name="T5" fmla="*/ 30 h 86"/>
                <a:gd name="T6" fmla="*/ 52 w 60"/>
                <a:gd name="T7" fmla="*/ 47 h 86"/>
                <a:gd name="T8" fmla="*/ 30 w 60"/>
                <a:gd name="T9" fmla="*/ 51 h 86"/>
                <a:gd name="T10" fmla="*/ 33 w 60"/>
                <a:gd name="T11" fmla="*/ 65 h 86"/>
                <a:gd name="T12" fmla="*/ 56 w 60"/>
                <a:gd name="T13" fmla="*/ 59 h 86"/>
                <a:gd name="T14" fmla="*/ 60 w 60"/>
                <a:gd name="T15" fmla="*/ 76 h 86"/>
                <a:gd name="T16" fmla="*/ 17 w 60"/>
                <a:gd name="T17" fmla="*/ 86 h 86"/>
                <a:gd name="T18" fmla="*/ 0 w 60"/>
                <a:gd name="T19" fmla="*/ 10 h 86"/>
                <a:gd name="T20" fmla="*/ 44 w 60"/>
                <a:gd name="T21" fmla="*/ 0 h 86"/>
                <a:gd name="T22" fmla="*/ 47 w 60"/>
                <a:gd name="T23" fmla="*/ 17 h 86"/>
                <a:gd name="T24" fmla="*/ 24 w 60"/>
                <a:gd name="T25"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6">
                  <a:moveTo>
                    <a:pt x="24" y="22"/>
                  </a:moveTo>
                  <a:lnTo>
                    <a:pt x="27" y="35"/>
                  </a:lnTo>
                  <a:lnTo>
                    <a:pt x="49" y="30"/>
                  </a:lnTo>
                  <a:lnTo>
                    <a:pt x="52" y="47"/>
                  </a:lnTo>
                  <a:lnTo>
                    <a:pt x="30" y="51"/>
                  </a:lnTo>
                  <a:lnTo>
                    <a:pt x="33" y="65"/>
                  </a:lnTo>
                  <a:lnTo>
                    <a:pt x="56" y="59"/>
                  </a:lnTo>
                  <a:lnTo>
                    <a:pt x="60" y="76"/>
                  </a:lnTo>
                  <a:lnTo>
                    <a:pt x="17" y="86"/>
                  </a:lnTo>
                  <a:lnTo>
                    <a:pt x="0" y="10"/>
                  </a:lnTo>
                  <a:lnTo>
                    <a:pt x="44" y="0"/>
                  </a:lnTo>
                  <a:lnTo>
                    <a:pt x="47" y="17"/>
                  </a:lnTo>
                  <a:lnTo>
                    <a:pt x="24"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7">
              <a:extLst>
                <a:ext uri="{FF2B5EF4-FFF2-40B4-BE49-F238E27FC236}">
                  <a16:creationId xmlns:a16="http://schemas.microsoft.com/office/drawing/2014/main" id="{09984B7C-3832-9946-25A6-F090D1D36B9A}"/>
                </a:ext>
              </a:extLst>
            </p:cNvPr>
            <p:cNvSpPr>
              <a:spLocks noEditPoints="1"/>
            </p:cNvSpPr>
            <p:nvPr/>
          </p:nvSpPr>
          <p:spPr bwMode="auto">
            <a:xfrm>
              <a:off x="8486358" y="4730751"/>
              <a:ext cx="93662" cy="80963"/>
            </a:xfrm>
            <a:custGeom>
              <a:avLst/>
              <a:gdLst>
                <a:gd name="T0" fmla="*/ 51 w 59"/>
                <a:gd name="T1" fmla="*/ 0 h 51"/>
                <a:gd name="T2" fmla="*/ 54 w 59"/>
                <a:gd name="T3" fmla="*/ 15 h 51"/>
                <a:gd name="T4" fmla="*/ 3 w 59"/>
                <a:gd name="T5" fmla="*/ 26 h 51"/>
                <a:gd name="T6" fmla="*/ 0 w 59"/>
                <a:gd name="T7" fmla="*/ 12 h 51"/>
                <a:gd name="T8" fmla="*/ 51 w 59"/>
                <a:gd name="T9" fmla="*/ 0 h 51"/>
                <a:gd name="T10" fmla="*/ 56 w 59"/>
                <a:gd name="T11" fmla="*/ 24 h 51"/>
                <a:gd name="T12" fmla="*/ 59 w 59"/>
                <a:gd name="T13" fmla="*/ 39 h 51"/>
                <a:gd name="T14" fmla="*/ 8 w 59"/>
                <a:gd name="T15" fmla="*/ 51 h 51"/>
                <a:gd name="T16" fmla="*/ 5 w 59"/>
                <a:gd name="T17" fmla="*/ 36 h 51"/>
                <a:gd name="T18" fmla="*/ 56 w 59"/>
                <a:gd name="T19"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1">
                  <a:moveTo>
                    <a:pt x="51" y="0"/>
                  </a:moveTo>
                  <a:lnTo>
                    <a:pt x="54" y="15"/>
                  </a:lnTo>
                  <a:lnTo>
                    <a:pt x="3" y="26"/>
                  </a:lnTo>
                  <a:lnTo>
                    <a:pt x="0" y="12"/>
                  </a:lnTo>
                  <a:lnTo>
                    <a:pt x="51" y="0"/>
                  </a:lnTo>
                  <a:close/>
                  <a:moveTo>
                    <a:pt x="56" y="24"/>
                  </a:moveTo>
                  <a:lnTo>
                    <a:pt x="59" y="39"/>
                  </a:lnTo>
                  <a:lnTo>
                    <a:pt x="8" y="51"/>
                  </a:lnTo>
                  <a:lnTo>
                    <a:pt x="5" y="36"/>
                  </a:lnTo>
                  <a:lnTo>
                    <a:pt x="56" y="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8">
              <a:extLst>
                <a:ext uri="{FF2B5EF4-FFF2-40B4-BE49-F238E27FC236}">
                  <a16:creationId xmlns:a16="http://schemas.microsoft.com/office/drawing/2014/main" id="{16F546F4-96A7-89DA-D9C9-539BCDA3ED01}"/>
                </a:ext>
              </a:extLst>
            </p:cNvPr>
            <p:cNvSpPr>
              <a:spLocks/>
            </p:cNvSpPr>
            <p:nvPr/>
          </p:nvSpPr>
          <p:spPr bwMode="auto">
            <a:xfrm>
              <a:off x="8589545" y="4684713"/>
              <a:ext cx="155575" cy="112713"/>
            </a:xfrm>
            <a:custGeom>
              <a:avLst/>
              <a:gdLst>
                <a:gd name="T0" fmla="*/ 19 w 93"/>
                <a:gd name="T1" fmla="*/ 21 h 67"/>
                <a:gd name="T2" fmla="*/ 19 w 93"/>
                <a:gd name="T3" fmla="*/ 21 h 67"/>
                <a:gd name="T4" fmla="*/ 32 w 93"/>
                <a:gd name="T5" fmla="*/ 10 h 67"/>
                <a:gd name="T6" fmla="*/ 51 w 93"/>
                <a:gd name="T7" fmla="*/ 15 h 67"/>
                <a:gd name="T8" fmla="*/ 66 w 93"/>
                <a:gd name="T9" fmla="*/ 2 h 67"/>
                <a:gd name="T10" fmla="*/ 86 w 93"/>
                <a:gd name="T11" fmla="*/ 18 h 67"/>
                <a:gd name="T12" fmla="*/ 93 w 93"/>
                <a:gd name="T13" fmla="*/ 49 h 67"/>
                <a:gd name="T14" fmla="*/ 76 w 93"/>
                <a:gd name="T15" fmla="*/ 53 h 67"/>
                <a:gd name="T16" fmla="*/ 71 w 93"/>
                <a:gd name="T17" fmla="*/ 29 h 67"/>
                <a:gd name="T18" fmla="*/ 61 w 93"/>
                <a:gd name="T19" fmla="*/ 18 h 67"/>
                <a:gd name="T20" fmla="*/ 55 w 93"/>
                <a:gd name="T21" fmla="*/ 33 h 67"/>
                <a:gd name="T22" fmla="*/ 60 w 93"/>
                <a:gd name="T23" fmla="*/ 56 h 67"/>
                <a:gd name="T24" fmla="*/ 43 w 93"/>
                <a:gd name="T25" fmla="*/ 60 h 67"/>
                <a:gd name="T26" fmla="*/ 38 w 93"/>
                <a:gd name="T27" fmla="*/ 37 h 67"/>
                <a:gd name="T28" fmla="*/ 27 w 93"/>
                <a:gd name="T29" fmla="*/ 25 h 67"/>
                <a:gd name="T30" fmla="*/ 23 w 93"/>
                <a:gd name="T31" fmla="*/ 40 h 67"/>
                <a:gd name="T32" fmla="*/ 28 w 93"/>
                <a:gd name="T33" fmla="*/ 63 h 67"/>
                <a:gd name="T34" fmla="*/ 11 w 93"/>
                <a:gd name="T35" fmla="*/ 67 h 67"/>
                <a:gd name="T36" fmla="*/ 0 w 93"/>
                <a:gd name="T37" fmla="*/ 18 h 67"/>
                <a:gd name="T38" fmla="*/ 17 w 93"/>
                <a:gd name="T39" fmla="*/ 15 h 67"/>
                <a:gd name="T40" fmla="*/ 19 w 93"/>
                <a:gd name="T41" fmla="*/ 2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67">
                  <a:moveTo>
                    <a:pt x="19" y="21"/>
                  </a:moveTo>
                  <a:cubicBezTo>
                    <a:pt x="19" y="21"/>
                    <a:pt x="19" y="21"/>
                    <a:pt x="19" y="21"/>
                  </a:cubicBezTo>
                  <a:cubicBezTo>
                    <a:pt x="22" y="14"/>
                    <a:pt x="26" y="11"/>
                    <a:pt x="32" y="10"/>
                  </a:cubicBezTo>
                  <a:cubicBezTo>
                    <a:pt x="39" y="8"/>
                    <a:pt x="46" y="9"/>
                    <a:pt x="51" y="15"/>
                  </a:cubicBezTo>
                  <a:cubicBezTo>
                    <a:pt x="53" y="8"/>
                    <a:pt x="59" y="4"/>
                    <a:pt x="66" y="2"/>
                  </a:cubicBezTo>
                  <a:cubicBezTo>
                    <a:pt x="78" y="0"/>
                    <a:pt x="84" y="7"/>
                    <a:pt x="86" y="18"/>
                  </a:cubicBezTo>
                  <a:cubicBezTo>
                    <a:pt x="93" y="49"/>
                    <a:pt x="93" y="49"/>
                    <a:pt x="93" y="49"/>
                  </a:cubicBezTo>
                  <a:cubicBezTo>
                    <a:pt x="76" y="53"/>
                    <a:pt x="76" y="53"/>
                    <a:pt x="76" y="53"/>
                  </a:cubicBezTo>
                  <a:cubicBezTo>
                    <a:pt x="71" y="29"/>
                    <a:pt x="71" y="29"/>
                    <a:pt x="71" y="29"/>
                  </a:cubicBezTo>
                  <a:cubicBezTo>
                    <a:pt x="70" y="24"/>
                    <a:pt x="68" y="16"/>
                    <a:pt x="61" y="18"/>
                  </a:cubicBezTo>
                  <a:cubicBezTo>
                    <a:pt x="53" y="19"/>
                    <a:pt x="54" y="27"/>
                    <a:pt x="55" y="33"/>
                  </a:cubicBezTo>
                  <a:cubicBezTo>
                    <a:pt x="60" y="56"/>
                    <a:pt x="60" y="56"/>
                    <a:pt x="60" y="56"/>
                  </a:cubicBezTo>
                  <a:cubicBezTo>
                    <a:pt x="43" y="60"/>
                    <a:pt x="43" y="60"/>
                    <a:pt x="43" y="60"/>
                  </a:cubicBezTo>
                  <a:cubicBezTo>
                    <a:pt x="38" y="37"/>
                    <a:pt x="38" y="37"/>
                    <a:pt x="38" y="37"/>
                  </a:cubicBezTo>
                  <a:cubicBezTo>
                    <a:pt x="37" y="31"/>
                    <a:pt x="35" y="23"/>
                    <a:pt x="27" y="25"/>
                  </a:cubicBezTo>
                  <a:cubicBezTo>
                    <a:pt x="20" y="26"/>
                    <a:pt x="22" y="35"/>
                    <a:pt x="23" y="40"/>
                  </a:cubicBezTo>
                  <a:cubicBezTo>
                    <a:pt x="28" y="63"/>
                    <a:pt x="28" y="63"/>
                    <a:pt x="28" y="63"/>
                  </a:cubicBezTo>
                  <a:cubicBezTo>
                    <a:pt x="11" y="67"/>
                    <a:pt x="11" y="67"/>
                    <a:pt x="11" y="67"/>
                  </a:cubicBezTo>
                  <a:cubicBezTo>
                    <a:pt x="0" y="18"/>
                    <a:pt x="0" y="18"/>
                    <a:pt x="0" y="18"/>
                  </a:cubicBezTo>
                  <a:cubicBezTo>
                    <a:pt x="17" y="15"/>
                    <a:pt x="17" y="15"/>
                    <a:pt x="17" y="15"/>
                  </a:cubicBezTo>
                  <a:lnTo>
                    <a:pt x="19" y="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9">
              <a:extLst>
                <a:ext uri="{FF2B5EF4-FFF2-40B4-BE49-F238E27FC236}">
                  <a16:creationId xmlns:a16="http://schemas.microsoft.com/office/drawing/2014/main" id="{53EE68EB-D678-2F1F-F8AD-613F6653717D}"/>
                </a:ext>
              </a:extLst>
            </p:cNvPr>
            <p:cNvSpPr>
              <a:spLocks/>
            </p:cNvSpPr>
            <p:nvPr/>
          </p:nvSpPr>
          <p:spPr bwMode="auto">
            <a:xfrm>
              <a:off x="8743533" y="4668838"/>
              <a:ext cx="79375" cy="93663"/>
            </a:xfrm>
            <a:custGeom>
              <a:avLst/>
              <a:gdLst>
                <a:gd name="T0" fmla="*/ 40 w 47"/>
                <a:gd name="T1" fmla="*/ 16 h 56"/>
                <a:gd name="T2" fmla="*/ 31 w 47"/>
                <a:gd name="T3" fmla="*/ 14 h 56"/>
                <a:gd name="T4" fmla="*/ 21 w 47"/>
                <a:gd name="T5" fmla="*/ 29 h 56"/>
                <a:gd name="T6" fmla="*/ 36 w 47"/>
                <a:gd name="T7" fmla="*/ 38 h 56"/>
                <a:gd name="T8" fmla="*/ 44 w 47"/>
                <a:gd name="T9" fmla="*/ 33 h 56"/>
                <a:gd name="T10" fmla="*/ 47 w 47"/>
                <a:gd name="T11" fmla="*/ 48 h 56"/>
                <a:gd name="T12" fmla="*/ 36 w 47"/>
                <a:gd name="T13" fmla="*/ 53 h 56"/>
                <a:gd name="T14" fmla="*/ 4 w 47"/>
                <a:gd name="T15" fmla="*/ 33 h 56"/>
                <a:gd name="T16" fmla="*/ 25 w 47"/>
                <a:gd name="T17" fmla="*/ 1 h 56"/>
                <a:gd name="T18" fmla="*/ 37 w 47"/>
                <a:gd name="T19" fmla="*/ 1 h 56"/>
                <a:gd name="T20" fmla="*/ 40 w 47"/>
                <a:gd name="T21"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6">
                  <a:moveTo>
                    <a:pt x="40" y="16"/>
                  </a:moveTo>
                  <a:cubicBezTo>
                    <a:pt x="37" y="15"/>
                    <a:pt x="34" y="14"/>
                    <a:pt x="31" y="14"/>
                  </a:cubicBezTo>
                  <a:cubicBezTo>
                    <a:pt x="24" y="16"/>
                    <a:pt x="20" y="22"/>
                    <a:pt x="21" y="29"/>
                  </a:cubicBezTo>
                  <a:cubicBezTo>
                    <a:pt x="23" y="36"/>
                    <a:pt x="29" y="40"/>
                    <a:pt x="36" y="38"/>
                  </a:cubicBezTo>
                  <a:cubicBezTo>
                    <a:pt x="39" y="38"/>
                    <a:pt x="42" y="36"/>
                    <a:pt x="44" y="33"/>
                  </a:cubicBezTo>
                  <a:cubicBezTo>
                    <a:pt x="47" y="48"/>
                    <a:pt x="47" y="48"/>
                    <a:pt x="47" y="48"/>
                  </a:cubicBezTo>
                  <a:cubicBezTo>
                    <a:pt x="44" y="50"/>
                    <a:pt x="40" y="52"/>
                    <a:pt x="36" y="53"/>
                  </a:cubicBezTo>
                  <a:cubicBezTo>
                    <a:pt x="21" y="56"/>
                    <a:pt x="7" y="48"/>
                    <a:pt x="4" y="33"/>
                  </a:cubicBezTo>
                  <a:cubicBezTo>
                    <a:pt x="0" y="18"/>
                    <a:pt x="10" y="4"/>
                    <a:pt x="25" y="1"/>
                  </a:cubicBezTo>
                  <a:cubicBezTo>
                    <a:pt x="29" y="0"/>
                    <a:pt x="33" y="0"/>
                    <a:pt x="37" y="1"/>
                  </a:cubicBezTo>
                  <a:lnTo>
                    <a:pt x="40" y="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0">
              <a:extLst>
                <a:ext uri="{FF2B5EF4-FFF2-40B4-BE49-F238E27FC236}">
                  <a16:creationId xmlns:a16="http://schemas.microsoft.com/office/drawing/2014/main" id="{ECAA7C82-B938-5681-60BB-B3DC213EF476}"/>
                </a:ext>
              </a:extLst>
            </p:cNvPr>
            <p:cNvSpPr>
              <a:spLocks noEditPoints="1"/>
            </p:cNvSpPr>
            <p:nvPr/>
          </p:nvSpPr>
          <p:spPr bwMode="auto">
            <a:xfrm>
              <a:off x="8568908" y="4873626"/>
              <a:ext cx="165100" cy="185738"/>
            </a:xfrm>
            <a:custGeom>
              <a:avLst/>
              <a:gdLst>
                <a:gd name="T0" fmla="*/ 49 w 98"/>
                <a:gd name="T1" fmla="*/ 31 h 111"/>
                <a:gd name="T2" fmla="*/ 20 w 98"/>
                <a:gd name="T3" fmla="*/ 44 h 111"/>
                <a:gd name="T4" fmla="*/ 4 w 98"/>
                <a:gd name="T5" fmla="*/ 17 h 111"/>
                <a:gd name="T6" fmla="*/ 33 w 98"/>
                <a:gd name="T7" fmla="*/ 4 h 111"/>
                <a:gd name="T8" fmla="*/ 49 w 98"/>
                <a:gd name="T9" fmla="*/ 31 h 111"/>
                <a:gd name="T10" fmla="*/ 91 w 98"/>
                <a:gd name="T11" fmla="*/ 23 h 111"/>
                <a:gd name="T12" fmla="*/ 17 w 98"/>
                <a:gd name="T13" fmla="*/ 91 h 111"/>
                <a:gd name="T14" fmla="*/ 6 w 98"/>
                <a:gd name="T15" fmla="*/ 88 h 111"/>
                <a:gd name="T16" fmla="*/ 80 w 98"/>
                <a:gd name="T17" fmla="*/ 19 h 111"/>
                <a:gd name="T18" fmla="*/ 91 w 98"/>
                <a:gd name="T19" fmla="*/ 23 h 111"/>
                <a:gd name="T20" fmla="*/ 17 w 98"/>
                <a:gd name="T21" fmla="*/ 21 h 111"/>
                <a:gd name="T22" fmla="*/ 24 w 98"/>
                <a:gd name="T23" fmla="*/ 33 h 111"/>
                <a:gd name="T24" fmla="*/ 36 w 98"/>
                <a:gd name="T25" fmla="*/ 27 h 111"/>
                <a:gd name="T26" fmla="*/ 29 w 98"/>
                <a:gd name="T27" fmla="*/ 15 h 111"/>
                <a:gd name="T28" fmla="*/ 17 w 98"/>
                <a:gd name="T29" fmla="*/ 21 h 111"/>
                <a:gd name="T30" fmla="*/ 93 w 98"/>
                <a:gd name="T31" fmla="*/ 94 h 111"/>
                <a:gd name="T32" fmla="*/ 64 w 98"/>
                <a:gd name="T33" fmla="*/ 107 h 111"/>
                <a:gd name="T34" fmla="*/ 48 w 98"/>
                <a:gd name="T35" fmla="*/ 79 h 111"/>
                <a:gd name="T36" fmla="*/ 77 w 98"/>
                <a:gd name="T37" fmla="*/ 66 h 111"/>
                <a:gd name="T38" fmla="*/ 93 w 98"/>
                <a:gd name="T39" fmla="*/ 94 h 111"/>
                <a:gd name="T40" fmla="*/ 61 w 98"/>
                <a:gd name="T41" fmla="*/ 84 h 111"/>
                <a:gd name="T42" fmla="*/ 68 w 98"/>
                <a:gd name="T43" fmla="*/ 96 h 111"/>
                <a:gd name="T44" fmla="*/ 80 w 98"/>
                <a:gd name="T45" fmla="*/ 90 h 111"/>
                <a:gd name="T46" fmla="*/ 73 w 98"/>
                <a:gd name="T47" fmla="*/ 77 h 111"/>
                <a:gd name="T48" fmla="*/ 61 w 98"/>
                <a:gd name="T49" fmla="*/ 8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111">
                  <a:moveTo>
                    <a:pt x="49" y="31"/>
                  </a:moveTo>
                  <a:cubicBezTo>
                    <a:pt x="45" y="44"/>
                    <a:pt x="33" y="48"/>
                    <a:pt x="20" y="44"/>
                  </a:cubicBezTo>
                  <a:cubicBezTo>
                    <a:pt x="7" y="40"/>
                    <a:pt x="0" y="30"/>
                    <a:pt x="4" y="17"/>
                  </a:cubicBezTo>
                  <a:cubicBezTo>
                    <a:pt x="8" y="3"/>
                    <a:pt x="20" y="0"/>
                    <a:pt x="33" y="4"/>
                  </a:cubicBezTo>
                  <a:cubicBezTo>
                    <a:pt x="45" y="7"/>
                    <a:pt x="53" y="18"/>
                    <a:pt x="49" y="31"/>
                  </a:cubicBezTo>
                  <a:close/>
                  <a:moveTo>
                    <a:pt x="91" y="23"/>
                  </a:moveTo>
                  <a:cubicBezTo>
                    <a:pt x="17" y="91"/>
                    <a:pt x="17" y="91"/>
                    <a:pt x="17" y="91"/>
                  </a:cubicBezTo>
                  <a:cubicBezTo>
                    <a:pt x="6" y="88"/>
                    <a:pt x="6" y="88"/>
                    <a:pt x="6" y="88"/>
                  </a:cubicBezTo>
                  <a:cubicBezTo>
                    <a:pt x="80" y="19"/>
                    <a:pt x="80" y="19"/>
                    <a:pt x="80" y="19"/>
                  </a:cubicBezTo>
                  <a:lnTo>
                    <a:pt x="91" y="23"/>
                  </a:lnTo>
                  <a:close/>
                  <a:moveTo>
                    <a:pt x="17" y="21"/>
                  </a:moveTo>
                  <a:cubicBezTo>
                    <a:pt x="15" y="26"/>
                    <a:pt x="18" y="32"/>
                    <a:pt x="24" y="33"/>
                  </a:cubicBezTo>
                  <a:cubicBezTo>
                    <a:pt x="29" y="35"/>
                    <a:pt x="34" y="32"/>
                    <a:pt x="36" y="27"/>
                  </a:cubicBezTo>
                  <a:cubicBezTo>
                    <a:pt x="37" y="22"/>
                    <a:pt x="35" y="16"/>
                    <a:pt x="29" y="15"/>
                  </a:cubicBezTo>
                  <a:cubicBezTo>
                    <a:pt x="24" y="13"/>
                    <a:pt x="19" y="16"/>
                    <a:pt x="17" y="21"/>
                  </a:cubicBezTo>
                  <a:close/>
                  <a:moveTo>
                    <a:pt x="93" y="94"/>
                  </a:moveTo>
                  <a:cubicBezTo>
                    <a:pt x="89" y="107"/>
                    <a:pt x="77" y="111"/>
                    <a:pt x="64" y="107"/>
                  </a:cubicBezTo>
                  <a:cubicBezTo>
                    <a:pt x="52" y="103"/>
                    <a:pt x="44" y="93"/>
                    <a:pt x="48" y="79"/>
                  </a:cubicBezTo>
                  <a:cubicBezTo>
                    <a:pt x="52" y="66"/>
                    <a:pt x="65" y="62"/>
                    <a:pt x="77" y="66"/>
                  </a:cubicBezTo>
                  <a:cubicBezTo>
                    <a:pt x="89" y="70"/>
                    <a:pt x="98" y="80"/>
                    <a:pt x="93" y="94"/>
                  </a:cubicBezTo>
                  <a:close/>
                  <a:moveTo>
                    <a:pt x="61" y="84"/>
                  </a:moveTo>
                  <a:cubicBezTo>
                    <a:pt x="60" y="89"/>
                    <a:pt x="62" y="94"/>
                    <a:pt x="68" y="96"/>
                  </a:cubicBezTo>
                  <a:cubicBezTo>
                    <a:pt x="73" y="98"/>
                    <a:pt x="78" y="95"/>
                    <a:pt x="80" y="90"/>
                  </a:cubicBezTo>
                  <a:cubicBezTo>
                    <a:pt x="82" y="84"/>
                    <a:pt x="79" y="79"/>
                    <a:pt x="73" y="77"/>
                  </a:cubicBezTo>
                  <a:cubicBezTo>
                    <a:pt x="68" y="76"/>
                    <a:pt x="63" y="79"/>
                    <a:pt x="61"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1">
              <a:extLst>
                <a:ext uri="{FF2B5EF4-FFF2-40B4-BE49-F238E27FC236}">
                  <a16:creationId xmlns:a16="http://schemas.microsoft.com/office/drawing/2014/main" id="{C5421405-C215-FB6F-6B71-D4680870C9F9}"/>
                </a:ext>
              </a:extLst>
            </p:cNvPr>
            <p:cNvSpPr>
              <a:spLocks/>
            </p:cNvSpPr>
            <p:nvPr/>
          </p:nvSpPr>
          <p:spPr bwMode="auto">
            <a:xfrm>
              <a:off x="8641933" y="3343275"/>
              <a:ext cx="190500" cy="139700"/>
            </a:xfrm>
            <a:custGeom>
              <a:avLst/>
              <a:gdLst>
                <a:gd name="T0" fmla="*/ 29 w 120"/>
                <a:gd name="T1" fmla="*/ 45 h 88"/>
                <a:gd name="T2" fmla="*/ 53 w 120"/>
                <a:gd name="T3" fmla="*/ 17 h 88"/>
                <a:gd name="T4" fmla="*/ 66 w 120"/>
                <a:gd name="T5" fmla="*/ 21 h 88"/>
                <a:gd name="T6" fmla="*/ 71 w 120"/>
                <a:gd name="T7" fmla="*/ 58 h 88"/>
                <a:gd name="T8" fmla="*/ 97 w 120"/>
                <a:gd name="T9" fmla="*/ 31 h 88"/>
                <a:gd name="T10" fmla="*/ 120 w 120"/>
                <a:gd name="T11" fmla="*/ 38 h 88"/>
                <a:gd name="T12" fmla="*/ 70 w 120"/>
                <a:gd name="T13" fmla="*/ 88 h 88"/>
                <a:gd name="T14" fmla="*/ 57 w 120"/>
                <a:gd name="T15" fmla="*/ 84 h 88"/>
                <a:gd name="T16" fmla="*/ 51 w 120"/>
                <a:gd name="T17" fmla="*/ 47 h 88"/>
                <a:gd name="T18" fmla="*/ 27 w 120"/>
                <a:gd name="T19" fmla="*/ 74 h 88"/>
                <a:gd name="T20" fmla="*/ 13 w 120"/>
                <a:gd name="T21" fmla="*/ 70 h 88"/>
                <a:gd name="T22" fmla="*/ 0 w 120"/>
                <a:gd name="T23" fmla="*/ 0 h 88"/>
                <a:gd name="T24" fmla="*/ 24 w 120"/>
                <a:gd name="T25" fmla="*/ 7 h 88"/>
                <a:gd name="T26" fmla="*/ 29 w 120"/>
                <a:gd name="T27"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8">
                  <a:moveTo>
                    <a:pt x="29" y="45"/>
                  </a:moveTo>
                  <a:lnTo>
                    <a:pt x="53" y="17"/>
                  </a:lnTo>
                  <a:lnTo>
                    <a:pt x="66" y="21"/>
                  </a:lnTo>
                  <a:lnTo>
                    <a:pt x="71" y="58"/>
                  </a:lnTo>
                  <a:lnTo>
                    <a:pt x="97" y="31"/>
                  </a:lnTo>
                  <a:lnTo>
                    <a:pt x="120" y="38"/>
                  </a:lnTo>
                  <a:lnTo>
                    <a:pt x="70" y="88"/>
                  </a:lnTo>
                  <a:lnTo>
                    <a:pt x="57" y="84"/>
                  </a:lnTo>
                  <a:lnTo>
                    <a:pt x="51" y="47"/>
                  </a:lnTo>
                  <a:lnTo>
                    <a:pt x="27" y="74"/>
                  </a:lnTo>
                  <a:lnTo>
                    <a:pt x="13" y="70"/>
                  </a:lnTo>
                  <a:lnTo>
                    <a:pt x="0" y="0"/>
                  </a:lnTo>
                  <a:lnTo>
                    <a:pt x="24" y="7"/>
                  </a:lnTo>
                  <a:lnTo>
                    <a:pt x="29" y="4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2">
              <a:extLst>
                <a:ext uri="{FF2B5EF4-FFF2-40B4-BE49-F238E27FC236}">
                  <a16:creationId xmlns:a16="http://schemas.microsoft.com/office/drawing/2014/main" id="{59DCDD1D-5BE5-3271-5A0F-C4F93F44ECD0}"/>
                </a:ext>
              </a:extLst>
            </p:cNvPr>
            <p:cNvSpPr>
              <a:spLocks noEditPoints="1"/>
            </p:cNvSpPr>
            <p:nvPr/>
          </p:nvSpPr>
          <p:spPr bwMode="auto">
            <a:xfrm>
              <a:off x="8448258" y="3735388"/>
              <a:ext cx="58737" cy="158750"/>
            </a:xfrm>
            <a:custGeom>
              <a:avLst/>
              <a:gdLst>
                <a:gd name="T0" fmla="*/ 21 w 35"/>
                <a:gd name="T1" fmla="*/ 95 h 95"/>
                <a:gd name="T2" fmla="*/ 0 w 35"/>
                <a:gd name="T3" fmla="*/ 92 h 95"/>
                <a:gd name="T4" fmla="*/ 9 w 35"/>
                <a:gd name="T5" fmla="*/ 33 h 95"/>
                <a:gd name="T6" fmla="*/ 30 w 35"/>
                <a:gd name="T7" fmla="*/ 36 h 95"/>
                <a:gd name="T8" fmla="*/ 21 w 35"/>
                <a:gd name="T9" fmla="*/ 95 h 95"/>
                <a:gd name="T10" fmla="*/ 34 w 35"/>
                <a:gd name="T11" fmla="*/ 14 h 95"/>
                <a:gd name="T12" fmla="*/ 21 w 35"/>
                <a:gd name="T13" fmla="*/ 24 h 95"/>
                <a:gd name="T14" fmla="*/ 11 w 35"/>
                <a:gd name="T15" fmla="*/ 11 h 95"/>
                <a:gd name="T16" fmla="*/ 24 w 35"/>
                <a:gd name="T17" fmla="*/ 1 h 95"/>
                <a:gd name="T18" fmla="*/ 34 w 3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95">
                  <a:moveTo>
                    <a:pt x="21" y="95"/>
                  </a:moveTo>
                  <a:cubicBezTo>
                    <a:pt x="0" y="92"/>
                    <a:pt x="0" y="92"/>
                    <a:pt x="0" y="92"/>
                  </a:cubicBezTo>
                  <a:cubicBezTo>
                    <a:pt x="9" y="33"/>
                    <a:pt x="9" y="33"/>
                    <a:pt x="9" y="33"/>
                  </a:cubicBezTo>
                  <a:cubicBezTo>
                    <a:pt x="30" y="36"/>
                    <a:pt x="30" y="36"/>
                    <a:pt x="30" y="36"/>
                  </a:cubicBezTo>
                  <a:lnTo>
                    <a:pt x="21" y="95"/>
                  </a:lnTo>
                  <a:close/>
                  <a:moveTo>
                    <a:pt x="34" y="14"/>
                  </a:moveTo>
                  <a:cubicBezTo>
                    <a:pt x="33" y="20"/>
                    <a:pt x="27" y="25"/>
                    <a:pt x="21" y="24"/>
                  </a:cubicBezTo>
                  <a:cubicBezTo>
                    <a:pt x="14" y="23"/>
                    <a:pt x="10" y="17"/>
                    <a:pt x="11" y="11"/>
                  </a:cubicBezTo>
                  <a:cubicBezTo>
                    <a:pt x="11" y="4"/>
                    <a:pt x="18" y="0"/>
                    <a:pt x="24" y="1"/>
                  </a:cubicBezTo>
                  <a:cubicBezTo>
                    <a:pt x="30" y="2"/>
                    <a:pt x="35" y="8"/>
                    <a:pt x="34" y="1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3">
              <a:extLst>
                <a:ext uri="{FF2B5EF4-FFF2-40B4-BE49-F238E27FC236}">
                  <a16:creationId xmlns:a16="http://schemas.microsoft.com/office/drawing/2014/main" id="{07F63716-30E7-8C82-129C-159EF6FD369D}"/>
                </a:ext>
              </a:extLst>
            </p:cNvPr>
            <p:cNvSpPr>
              <a:spLocks/>
            </p:cNvSpPr>
            <p:nvPr/>
          </p:nvSpPr>
          <p:spPr bwMode="auto">
            <a:xfrm>
              <a:off x="8516520" y="3805238"/>
              <a:ext cx="103187" cy="103188"/>
            </a:xfrm>
            <a:custGeom>
              <a:avLst/>
              <a:gdLst>
                <a:gd name="T0" fmla="*/ 28 w 65"/>
                <a:gd name="T1" fmla="*/ 0 h 65"/>
                <a:gd name="T2" fmla="*/ 46 w 65"/>
                <a:gd name="T3" fmla="*/ 2 h 65"/>
                <a:gd name="T4" fmla="*/ 42 w 65"/>
                <a:gd name="T5" fmla="*/ 25 h 65"/>
                <a:gd name="T6" fmla="*/ 65 w 65"/>
                <a:gd name="T7" fmla="*/ 28 h 65"/>
                <a:gd name="T8" fmla="*/ 62 w 65"/>
                <a:gd name="T9" fmla="*/ 46 h 65"/>
                <a:gd name="T10" fmla="*/ 40 w 65"/>
                <a:gd name="T11" fmla="*/ 43 h 65"/>
                <a:gd name="T12" fmla="*/ 37 w 65"/>
                <a:gd name="T13" fmla="*/ 65 h 65"/>
                <a:gd name="T14" fmla="*/ 19 w 65"/>
                <a:gd name="T15" fmla="*/ 62 h 65"/>
                <a:gd name="T16" fmla="*/ 22 w 65"/>
                <a:gd name="T17" fmla="*/ 41 h 65"/>
                <a:gd name="T18" fmla="*/ 0 w 65"/>
                <a:gd name="T19" fmla="*/ 37 h 65"/>
                <a:gd name="T20" fmla="*/ 2 w 65"/>
                <a:gd name="T21" fmla="*/ 18 h 65"/>
                <a:gd name="T22" fmla="*/ 24 w 65"/>
                <a:gd name="T23" fmla="*/ 22 h 65"/>
                <a:gd name="T24" fmla="*/ 28 w 65"/>
                <a:gd name="T2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65">
                  <a:moveTo>
                    <a:pt x="28" y="0"/>
                  </a:moveTo>
                  <a:lnTo>
                    <a:pt x="46" y="2"/>
                  </a:lnTo>
                  <a:lnTo>
                    <a:pt x="42" y="25"/>
                  </a:lnTo>
                  <a:lnTo>
                    <a:pt x="65" y="28"/>
                  </a:lnTo>
                  <a:lnTo>
                    <a:pt x="62" y="46"/>
                  </a:lnTo>
                  <a:lnTo>
                    <a:pt x="40" y="43"/>
                  </a:lnTo>
                  <a:lnTo>
                    <a:pt x="37" y="65"/>
                  </a:lnTo>
                  <a:lnTo>
                    <a:pt x="19" y="62"/>
                  </a:lnTo>
                  <a:lnTo>
                    <a:pt x="22" y="41"/>
                  </a:lnTo>
                  <a:lnTo>
                    <a:pt x="0" y="37"/>
                  </a:lnTo>
                  <a:lnTo>
                    <a:pt x="2" y="18"/>
                  </a:lnTo>
                  <a:lnTo>
                    <a:pt x="24" y="22"/>
                  </a:lnTo>
                  <a:lnTo>
                    <a:pt x="2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4">
              <a:extLst>
                <a:ext uri="{FF2B5EF4-FFF2-40B4-BE49-F238E27FC236}">
                  <a16:creationId xmlns:a16="http://schemas.microsoft.com/office/drawing/2014/main" id="{42E57275-0461-52B7-D437-D63D62E27E74}"/>
                </a:ext>
              </a:extLst>
            </p:cNvPr>
            <p:cNvSpPr>
              <a:spLocks noEditPoints="1"/>
            </p:cNvSpPr>
            <p:nvPr/>
          </p:nvSpPr>
          <p:spPr bwMode="auto">
            <a:xfrm>
              <a:off x="8635583" y="3767138"/>
              <a:ext cx="134937" cy="165100"/>
            </a:xfrm>
            <a:custGeom>
              <a:avLst/>
              <a:gdLst>
                <a:gd name="T0" fmla="*/ 47 w 80"/>
                <a:gd name="T1" fmla="*/ 89 h 98"/>
                <a:gd name="T2" fmla="*/ 46 w 80"/>
                <a:gd name="T3" fmla="*/ 89 h 98"/>
                <a:gd name="T4" fmla="*/ 28 w 80"/>
                <a:gd name="T5" fmla="*/ 95 h 98"/>
                <a:gd name="T6" fmla="*/ 2 w 80"/>
                <a:gd name="T7" fmla="*/ 59 h 98"/>
                <a:gd name="T8" fmla="*/ 36 w 80"/>
                <a:gd name="T9" fmla="*/ 32 h 98"/>
                <a:gd name="T10" fmla="*/ 53 w 80"/>
                <a:gd name="T11" fmla="*/ 42 h 98"/>
                <a:gd name="T12" fmla="*/ 59 w 80"/>
                <a:gd name="T13" fmla="*/ 0 h 98"/>
                <a:gd name="T14" fmla="*/ 80 w 80"/>
                <a:gd name="T15" fmla="*/ 3 h 98"/>
                <a:gd name="T16" fmla="*/ 67 w 80"/>
                <a:gd name="T17" fmla="*/ 98 h 98"/>
                <a:gd name="T18" fmla="*/ 46 w 80"/>
                <a:gd name="T19" fmla="*/ 95 h 98"/>
                <a:gd name="T20" fmla="*/ 47 w 80"/>
                <a:gd name="T21" fmla="*/ 89 h 98"/>
                <a:gd name="T22" fmla="*/ 24 w 80"/>
                <a:gd name="T23" fmla="*/ 62 h 98"/>
                <a:gd name="T24" fmla="*/ 35 w 80"/>
                <a:gd name="T25" fmla="*/ 77 h 98"/>
                <a:gd name="T26" fmla="*/ 51 w 80"/>
                <a:gd name="T27" fmla="*/ 66 h 98"/>
                <a:gd name="T28" fmla="*/ 39 w 80"/>
                <a:gd name="T29" fmla="*/ 51 h 98"/>
                <a:gd name="T30" fmla="*/ 24 w 80"/>
                <a:gd name="T31"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98">
                  <a:moveTo>
                    <a:pt x="47" y="89"/>
                  </a:moveTo>
                  <a:cubicBezTo>
                    <a:pt x="46" y="89"/>
                    <a:pt x="46" y="89"/>
                    <a:pt x="46" y="89"/>
                  </a:cubicBezTo>
                  <a:cubicBezTo>
                    <a:pt x="42" y="94"/>
                    <a:pt x="34" y="96"/>
                    <a:pt x="28" y="95"/>
                  </a:cubicBezTo>
                  <a:cubicBezTo>
                    <a:pt x="10" y="92"/>
                    <a:pt x="0" y="76"/>
                    <a:pt x="2" y="59"/>
                  </a:cubicBezTo>
                  <a:cubicBezTo>
                    <a:pt x="5" y="42"/>
                    <a:pt x="19" y="30"/>
                    <a:pt x="36" y="32"/>
                  </a:cubicBezTo>
                  <a:cubicBezTo>
                    <a:pt x="43" y="33"/>
                    <a:pt x="50" y="37"/>
                    <a:pt x="53" y="42"/>
                  </a:cubicBezTo>
                  <a:cubicBezTo>
                    <a:pt x="59" y="0"/>
                    <a:pt x="59" y="0"/>
                    <a:pt x="59" y="0"/>
                  </a:cubicBezTo>
                  <a:cubicBezTo>
                    <a:pt x="80" y="3"/>
                    <a:pt x="80" y="3"/>
                    <a:pt x="80" y="3"/>
                  </a:cubicBezTo>
                  <a:cubicBezTo>
                    <a:pt x="67" y="98"/>
                    <a:pt x="67" y="98"/>
                    <a:pt x="67" y="98"/>
                  </a:cubicBezTo>
                  <a:cubicBezTo>
                    <a:pt x="46" y="95"/>
                    <a:pt x="46" y="95"/>
                    <a:pt x="46" y="95"/>
                  </a:cubicBezTo>
                  <a:lnTo>
                    <a:pt x="47" y="89"/>
                  </a:lnTo>
                  <a:close/>
                  <a:moveTo>
                    <a:pt x="24" y="62"/>
                  </a:moveTo>
                  <a:cubicBezTo>
                    <a:pt x="23" y="70"/>
                    <a:pt x="27" y="76"/>
                    <a:pt x="35" y="77"/>
                  </a:cubicBezTo>
                  <a:cubicBezTo>
                    <a:pt x="44" y="79"/>
                    <a:pt x="50" y="74"/>
                    <a:pt x="51" y="66"/>
                  </a:cubicBezTo>
                  <a:cubicBezTo>
                    <a:pt x="52" y="59"/>
                    <a:pt x="48" y="52"/>
                    <a:pt x="39" y="51"/>
                  </a:cubicBezTo>
                  <a:cubicBezTo>
                    <a:pt x="31" y="50"/>
                    <a:pt x="25" y="55"/>
                    <a:pt x="24"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55">
              <a:extLst>
                <a:ext uri="{FF2B5EF4-FFF2-40B4-BE49-F238E27FC236}">
                  <a16:creationId xmlns:a16="http://schemas.microsoft.com/office/drawing/2014/main" id="{6C9D6FC5-A182-3167-51B5-13CE3F7258F9}"/>
                </a:ext>
              </a:extLst>
            </p:cNvPr>
            <p:cNvSpPr>
              <a:spLocks noEditPoints="1"/>
            </p:cNvSpPr>
            <p:nvPr/>
          </p:nvSpPr>
          <p:spPr bwMode="auto">
            <a:xfrm>
              <a:off x="8165683" y="3625850"/>
              <a:ext cx="161925" cy="198438"/>
            </a:xfrm>
            <a:custGeom>
              <a:avLst/>
              <a:gdLst>
                <a:gd name="T0" fmla="*/ 20 w 102"/>
                <a:gd name="T1" fmla="*/ 91 h 125"/>
                <a:gd name="T2" fmla="*/ 13 w 102"/>
                <a:gd name="T3" fmla="*/ 122 h 125"/>
                <a:gd name="T4" fmla="*/ 0 w 102"/>
                <a:gd name="T5" fmla="*/ 125 h 125"/>
                <a:gd name="T6" fmla="*/ 24 w 102"/>
                <a:gd name="T7" fmla="*/ 0 h 125"/>
                <a:gd name="T8" fmla="*/ 102 w 102"/>
                <a:gd name="T9" fmla="*/ 101 h 125"/>
                <a:gd name="T10" fmla="*/ 89 w 102"/>
                <a:gd name="T11" fmla="*/ 104 h 125"/>
                <a:gd name="T12" fmla="*/ 69 w 102"/>
                <a:gd name="T13" fmla="*/ 79 h 125"/>
                <a:gd name="T14" fmla="*/ 20 w 102"/>
                <a:gd name="T15" fmla="*/ 91 h 125"/>
                <a:gd name="T16" fmla="*/ 31 w 102"/>
                <a:gd name="T17" fmla="*/ 30 h 125"/>
                <a:gd name="T18" fmla="*/ 23 w 102"/>
                <a:gd name="T19" fmla="*/ 77 h 125"/>
                <a:gd name="T20" fmla="*/ 61 w 102"/>
                <a:gd name="T21" fmla="*/ 69 h 125"/>
                <a:gd name="T22" fmla="*/ 31 w 102"/>
                <a:gd name="T2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25">
                  <a:moveTo>
                    <a:pt x="20" y="91"/>
                  </a:moveTo>
                  <a:lnTo>
                    <a:pt x="13" y="122"/>
                  </a:lnTo>
                  <a:lnTo>
                    <a:pt x="0" y="125"/>
                  </a:lnTo>
                  <a:lnTo>
                    <a:pt x="24" y="0"/>
                  </a:lnTo>
                  <a:lnTo>
                    <a:pt x="102" y="101"/>
                  </a:lnTo>
                  <a:lnTo>
                    <a:pt x="89" y="104"/>
                  </a:lnTo>
                  <a:lnTo>
                    <a:pt x="69" y="79"/>
                  </a:lnTo>
                  <a:lnTo>
                    <a:pt x="20" y="91"/>
                  </a:lnTo>
                  <a:close/>
                  <a:moveTo>
                    <a:pt x="31" y="30"/>
                  </a:moveTo>
                  <a:lnTo>
                    <a:pt x="23" y="77"/>
                  </a:lnTo>
                  <a:lnTo>
                    <a:pt x="61" y="69"/>
                  </a:lnTo>
                  <a:lnTo>
                    <a:pt x="31" y="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6">
              <a:extLst>
                <a:ext uri="{FF2B5EF4-FFF2-40B4-BE49-F238E27FC236}">
                  <a16:creationId xmlns:a16="http://schemas.microsoft.com/office/drawing/2014/main" id="{A491C1E1-A9CE-C9E7-C021-C857F5CED797}"/>
                </a:ext>
              </a:extLst>
            </p:cNvPr>
            <p:cNvSpPr>
              <a:spLocks/>
            </p:cNvSpPr>
            <p:nvPr/>
          </p:nvSpPr>
          <p:spPr bwMode="auto">
            <a:xfrm>
              <a:off x="8681620" y="4248151"/>
              <a:ext cx="131762" cy="192088"/>
            </a:xfrm>
            <a:custGeom>
              <a:avLst/>
              <a:gdLst>
                <a:gd name="T0" fmla="*/ 33 w 79"/>
                <a:gd name="T1" fmla="*/ 49 h 114"/>
                <a:gd name="T2" fmla="*/ 49 w 79"/>
                <a:gd name="T3" fmla="*/ 28 h 114"/>
                <a:gd name="T4" fmla="*/ 28 w 79"/>
                <a:gd name="T5" fmla="*/ 15 h 114"/>
                <a:gd name="T6" fmla="*/ 14 w 79"/>
                <a:gd name="T7" fmla="*/ 33 h 114"/>
                <a:gd name="T8" fmla="*/ 1 w 79"/>
                <a:gd name="T9" fmla="*/ 36 h 114"/>
                <a:gd name="T10" fmla="*/ 25 w 79"/>
                <a:gd name="T11" fmla="*/ 4 h 114"/>
                <a:gd name="T12" fmla="*/ 61 w 79"/>
                <a:gd name="T13" fmla="*/ 24 h 114"/>
                <a:gd name="T14" fmla="*/ 54 w 79"/>
                <a:gd name="T15" fmla="*/ 50 h 114"/>
                <a:gd name="T16" fmla="*/ 74 w 79"/>
                <a:gd name="T17" fmla="*/ 72 h 114"/>
                <a:gd name="T18" fmla="*/ 49 w 79"/>
                <a:gd name="T19" fmla="*/ 110 h 114"/>
                <a:gd name="T20" fmla="*/ 11 w 79"/>
                <a:gd name="T21" fmla="*/ 90 h 114"/>
                <a:gd name="T22" fmla="*/ 23 w 79"/>
                <a:gd name="T23" fmla="*/ 88 h 114"/>
                <a:gd name="T24" fmla="*/ 47 w 79"/>
                <a:gd name="T25" fmla="*/ 99 h 114"/>
                <a:gd name="T26" fmla="*/ 62 w 79"/>
                <a:gd name="T27" fmla="*/ 74 h 114"/>
                <a:gd name="T28" fmla="*/ 36 w 79"/>
                <a:gd name="T29" fmla="*/ 60 h 114"/>
                <a:gd name="T30" fmla="*/ 33 w 79"/>
                <a:gd name="T31"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33" y="49"/>
                  </a:moveTo>
                  <a:cubicBezTo>
                    <a:pt x="44" y="47"/>
                    <a:pt x="52" y="40"/>
                    <a:pt x="49" y="28"/>
                  </a:cubicBezTo>
                  <a:cubicBezTo>
                    <a:pt x="47" y="18"/>
                    <a:pt x="38" y="12"/>
                    <a:pt x="28" y="15"/>
                  </a:cubicBezTo>
                  <a:cubicBezTo>
                    <a:pt x="18" y="17"/>
                    <a:pt x="13" y="24"/>
                    <a:pt x="14" y="33"/>
                  </a:cubicBezTo>
                  <a:cubicBezTo>
                    <a:pt x="1" y="36"/>
                    <a:pt x="1" y="36"/>
                    <a:pt x="1" y="36"/>
                  </a:cubicBezTo>
                  <a:cubicBezTo>
                    <a:pt x="0" y="19"/>
                    <a:pt x="9" y="8"/>
                    <a:pt x="25" y="4"/>
                  </a:cubicBezTo>
                  <a:cubicBezTo>
                    <a:pt x="42" y="0"/>
                    <a:pt x="57" y="7"/>
                    <a:pt x="61" y="24"/>
                  </a:cubicBezTo>
                  <a:cubicBezTo>
                    <a:pt x="64" y="34"/>
                    <a:pt x="61" y="43"/>
                    <a:pt x="54" y="50"/>
                  </a:cubicBezTo>
                  <a:cubicBezTo>
                    <a:pt x="65" y="53"/>
                    <a:pt x="72" y="61"/>
                    <a:pt x="74" y="72"/>
                  </a:cubicBezTo>
                  <a:cubicBezTo>
                    <a:pt x="79" y="91"/>
                    <a:pt x="67" y="106"/>
                    <a:pt x="49" y="110"/>
                  </a:cubicBezTo>
                  <a:cubicBezTo>
                    <a:pt x="33" y="114"/>
                    <a:pt x="16" y="107"/>
                    <a:pt x="11" y="90"/>
                  </a:cubicBezTo>
                  <a:cubicBezTo>
                    <a:pt x="23" y="88"/>
                    <a:pt x="23" y="88"/>
                    <a:pt x="23" y="88"/>
                  </a:cubicBezTo>
                  <a:cubicBezTo>
                    <a:pt x="27" y="97"/>
                    <a:pt x="37" y="101"/>
                    <a:pt x="47" y="99"/>
                  </a:cubicBezTo>
                  <a:cubicBezTo>
                    <a:pt x="58" y="96"/>
                    <a:pt x="64" y="86"/>
                    <a:pt x="62" y="74"/>
                  </a:cubicBezTo>
                  <a:cubicBezTo>
                    <a:pt x="59" y="61"/>
                    <a:pt x="48" y="56"/>
                    <a:pt x="36" y="60"/>
                  </a:cubicBezTo>
                  <a:lnTo>
                    <a:pt x="33" y="49"/>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7">
              <a:extLst>
                <a:ext uri="{FF2B5EF4-FFF2-40B4-BE49-F238E27FC236}">
                  <a16:creationId xmlns:a16="http://schemas.microsoft.com/office/drawing/2014/main" id="{67C03AB9-DC33-D49B-7AB8-BA0E82C37D5F}"/>
                </a:ext>
              </a:extLst>
            </p:cNvPr>
            <p:cNvSpPr>
              <a:spLocks/>
            </p:cNvSpPr>
            <p:nvPr/>
          </p:nvSpPr>
          <p:spPr bwMode="auto">
            <a:xfrm>
              <a:off x="8794333" y="4581526"/>
              <a:ext cx="61912" cy="74613"/>
            </a:xfrm>
            <a:custGeom>
              <a:avLst/>
              <a:gdLst>
                <a:gd name="T0" fmla="*/ 36 w 37"/>
                <a:gd name="T1" fmla="*/ 30 h 45"/>
                <a:gd name="T2" fmla="*/ 37 w 37"/>
                <a:gd name="T3" fmla="*/ 38 h 45"/>
                <a:gd name="T4" fmla="*/ 7 w 37"/>
                <a:gd name="T5" fmla="*/ 45 h 45"/>
                <a:gd name="T6" fmla="*/ 19 w 37"/>
                <a:gd name="T7" fmla="*/ 25 h 45"/>
                <a:gd name="T8" fmla="*/ 21 w 37"/>
                <a:gd name="T9" fmla="*/ 14 h 45"/>
                <a:gd name="T10" fmla="*/ 15 w 37"/>
                <a:gd name="T11" fmla="*/ 10 h 45"/>
                <a:gd name="T12" fmla="*/ 12 w 37"/>
                <a:gd name="T13" fmla="*/ 16 h 45"/>
                <a:gd name="T14" fmla="*/ 13 w 37"/>
                <a:gd name="T15" fmla="*/ 17 h 45"/>
                <a:gd name="T16" fmla="*/ 2 w 37"/>
                <a:gd name="T17" fmla="*/ 20 h 45"/>
                <a:gd name="T18" fmla="*/ 14 w 37"/>
                <a:gd name="T19" fmla="*/ 2 h 45"/>
                <a:gd name="T20" fmla="*/ 31 w 37"/>
                <a:gd name="T21" fmla="*/ 12 h 45"/>
                <a:gd name="T22" fmla="*/ 28 w 37"/>
                <a:gd name="T23" fmla="*/ 26 h 45"/>
                <a:gd name="T24" fmla="*/ 23 w 37"/>
                <a:gd name="T25" fmla="*/ 33 h 45"/>
                <a:gd name="T26" fmla="*/ 36 w 37"/>
                <a:gd name="T27"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5">
                  <a:moveTo>
                    <a:pt x="36" y="30"/>
                  </a:moveTo>
                  <a:cubicBezTo>
                    <a:pt x="37" y="38"/>
                    <a:pt x="37" y="38"/>
                    <a:pt x="37" y="38"/>
                  </a:cubicBezTo>
                  <a:cubicBezTo>
                    <a:pt x="7" y="45"/>
                    <a:pt x="7" y="45"/>
                    <a:pt x="7" y="45"/>
                  </a:cubicBezTo>
                  <a:cubicBezTo>
                    <a:pt x="19" y="25"/>
                    <a:pt x="19" y="25"/>
                    <a:pt x="19" y="25"/>
                  </a:cubicBezTo>
                  <a:cubicBezTo>
                    <a:pt x="20" y="22"/>
                    <a:pt x="22" y="18"/>
                    <a:pt x="21" y="14"/>
                  </a:cubicBezTo>
                  <a:cubicBezTo>
                    <a:pt x="20" y="12"/>
                    <a:pt x="18" y="10"/>
                    <a:pt x="15" y="10"/>
                  </a:cubicBezTo>
                  <a:cubicBezTo>
                    <a:pt x="13" y="11"/>
                    <a:pt x="12" y="13"/>
                    <a:pt x="12" y="16"/>
                  </a:cubicBezTo>
                  <a:cubicBezTo>
                    <a:pt x="12" y="16"/>
                    <a:pt x="13" y="17"/>
                    <a:pt x="13" y="17"/>
                  </a:cubicBezTo>
                  <a:cubicBezTo>
                    <a:pt x="2" y="20"/>
                    <a:pt x="2" y="20"/>
                    <a:pt x="2" y="20"/>
                  </a:cubicBezTo>
                  <a:cubicBezTo>
                    <a:pt x="0" y="11"/>
                    <a:pt x="5" y="4"/>
                    <a:pt x="14" y="2"/>
                  </a:cubicBezTo>
                  <a:cubicBezTo>
                    <a:pt x="22" y="0"/>
                    <a:pt x="30" y="4"/>
                    <a:pt x="31" y="12"/>
                  </a:cubicBezTo>
                  <a:cubicBezTo>
                    <a:pt x="33" y="18"/>
                    <a:pt x="31" y="21"/>
                    <a:pt x="28" y="26"/>
                  </a:cubicBezTo>
                  <a:cubicBezTo>
                    <a:pt x="23" y="33"/>
                    <a:pt x="23" y="33"/>
                    <a:pt x="23" y="33"/>
                  </a:cubicBezTo>
                  <a:lnTo>
                    <a:pt x="36" y="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5">
              <a:extLst>
                <a:ext uri="{FF2B5EF4-FFF2-40B4-BE49-F238E27FC236}">
                  <a16:creationId xmlns:a16="http://schemas.microsoft.com/office/drawing/2014/main" id="{3C10FF6C-781D-74F3-B337-48B6F965A233}"/>
                </a:ext>
              </a:extLst>
            </p:cNvPr>
            <p:cNvSpPr>
              <a:spLocks/>
            </p:cNvSpPr>
            <p:nvPr/>
          </p:nvSpPr>
          <p:spPr bwMode="auto">
            <a:xfrm>
              <a:off x="9145170" y="3744913"/>
              <a:ext cx="347662" cy="303213"/>
            </a:xfrm>
            <a:custGeom>
              <a:avLst/>
              <a:gdLst>
                <a:gd name="T0" fmla="*/ 119 w 207"/>
                <a:gd name="T1" fmla="*/ 118 h 180"/>
                <a:gd name="T2" fmla="*/ 95 w 207"/>
                <a:gd name="T3" fmla="*/ 141 h 180"/>
                <a:gd name="T4" fmla="*/ 75 w 207"/>
                <a:gd name="T5" fmla="*/ 168 h 180"/>
                <a:gd name="T6" fmla="*/ 58 w 207"/>
                <a:gd name="T7" fmla="*/ 172 h 180"/>
                <a:gd name="T8" fmla="*/ 71 w 207"/>
                <a:gd name="T9" fmla="*/ 153 h 180"/>
                <a:gd name="T10" fmla="*/ 81 w 207"/>
                <a:gd name="T11" fmla="*/ 128 h 180"/>
                <a:gd name="T12" fmla="*/ 78 w 207"/>
                <a:gd name="T13" fmla="*/ 106 h 180"/>
                <a:gd name="T14" fmla="*/ 47 w 207"/>
                <a:gd name="T15" fmla="*/ 105 h 180"/>
                <a:gd name="T16" fmla="*/ 22 w 207"/>
                <a:gd name="T17" fmla="*/ 92 h 180"/>
                <a:gd name="T18" fmla="*/ 51 w 207"/>
                <a:gd name="T19" fmla="*/ 85 h 180"/>
                <a:gd name="T20" fmla="*/ 80 w 207"/>
                <a:gd name="T21" fmla="*/ 75 h 180"/>
                <a:gd name="T22" fmla="*/ 82 w 207"/>
                <a:gd name="T23" fmla="*/ 53 h 180"/>
                <a:gd name="T24" fmla="*/ 75 w 207"/>
                <a:gd name="T25" fmla="*/ 27 h 180"/>
                <a:gd name="T26" fmla="*/ 65 w 207"/>
                <a:gd name="T27" fmla="*/ 10 h 180"/>
                <a:gd name="T28" fmla="*/ 77 w 207"/>
                <a:gd name="T29" fmla="*/ 8 h 180"/>
                <a:gd name="T30" fmla="*/ 104 w 207"/>
                <a:gd name="T31" fmla="*/ 48 h 180"/>
                <a:gd name="T32" fmla="*/ 117 w 207"/>
                <a:gd name="T33" fmla="*/ 70 h 180"/>
                <a:gd name="T34" fmla="*/ 151 w 207"/>
                <a:gd name="T35" fmla="*/ 56 h 180"/>
                <a:gd name="T36" fmla="*/ 175 w 207"/>
                <a:gd name="T37" fmla="*/ 44 h 180"/>
                <a:gd name="T38" fmla="*/ 163 w 207"/>
                <a:gd name="T39" fmla="*/ 71 h 180"/>
                <a:gd name="T40" fmla="*/ 138 w 207"/>
                <a:gd name="T41" fmla="*/ 95 h 180"/>
                <a:gd name="T42" fmla="*/ 143 w 207"/>
                <a:gd name="T43" fmla="*/ 113 h 180"/>
                <a:gd name="T44" fmla="*/ 161 w 207"/>
                <a:gd name="T45" fmla="*/ 141 h 180"/>
                <a:gd name="T46" fmla="*/ 163 w 207"/>
                <a:gd name="T47" fmla="*/ 160 h 180"/>
                <a:gd name="T48" fmla="*/ 150 w 207"/>
                <a:gd name="T49" fmla="*/ 157 h 180"/>
                <a:gd name="T50" fmla="*/ 139 w 207"/>
                <a:gd name="T51" fmla="*/ 136 h 180"/>
                <a:gd name="T52" fmla="*/ 130 w 207"/>
                <a:gd name="T53" fmla="*/ 126 h 180"/>
                <a:gd name="T54" fmla="*/ 119 w 207"/>
                <a:gd name="T55" fmla="*/ 11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7" h="180">
                  <a:moveTo>
                    <a:pt x="119" y="118"/>
                  </a:moveTo>
                  <a:cubicBezTo>
                    <a:pt x="104" y="108"/>
                    <a:pt x="99" y="130"/>
                    <a:pt x="95" y="141"/>
                  </a:cubicBezTo>
                  <a:cubicBezTo>
                    <a:pt x="91" y="152"/>
                    <a:pt x="81" y="162"/>
                    <a:pt x="75" y="168"/>
                  </a:cubicBezTo>
                  <a:cubicBezTo>
                    <a:pt x="70" y="173"/>
                    <a:pt x="57" y="180"/>
                    <a:pt x="58" y="172"/>
                  </a:cubicBezTo>
                  <a:cubicBezTo>
                    <a:pt x="60" y="165"/>
                    <a:pt x="68" y="159"/>
                    <a:pt x="71" y="153"/>
                  </a:cubicBezTo>
                  <a:cubicBezTo>
                    <a:pt x="76" y="145"/>
                    <a:pt x="79" y="137"/>
                    <a:pt x="81" y="128"/>
                  </a:cubicBezTo>
                  <a:cubicBezTo>
                    <a:pt x="82" y="124"/>
                    <a:pt x="87" y="109"/>
                    <a:pt x="78" y="106"/>
                  </a:cubicBezTo>
                  <a:cubicBezTo>
                    <a:pt x="68" y="104"/>
                    <a:pt x="58" y="105"/>
                    <a:pt x="47" y="105"/>
                  </a:cubicBezTo>
                  <a:cubicBezTo>
                    <a:pt x="39" y="105"/>
                    <a:pt x="0" y="104"/>
                    <a:pt x="22" y="92"/>
                  </a:cubicBezTo>
                  <a:cubicBezTo>
                    <a:pt x="31" y="87"/>
                    <a:pt x="42" y="87"/>
                    <a:pt x="51" y="85"/>
                  </a:cubicBezTo>
                  <a:cubicBezTo>
                    <a:pt x="58" y="85"/>
                    <a:pt x="76" y="83"/>
                    <a:pt x="80" y="75"/>
                  </a:cubicBezTo>
                  <a:cubicBezTo>
                    <a:pt x="83" y="69"/>
                    <a:pt x="83" y="60"/>
                    <a:pt x="82" y="53"/>
                  </a:cubicBezTo>
                  <a:cubicBezTo>
                    <a:pt x="80" y="44"/>
                    <a:pt x="79" y="35"/>
                    <a:pt x="75" y="27"/>
                  </a:cubicBezTo>
                  <a:cubicBezTo>
                    <a:pt x="73" y="21"/>
                    <a:pt x="69" y="14"/>
                    <a:pt x="65" y="10"/>
                  </a:cubicBezTo>
                  <a:cubicBezTo>
                    <a:pt x="56" y="0"/>
                    <a:pt x="72" y="5"/>
                    <a:pt x="77" y="8"/>
                  </a:cubicBezTo>
                  <a:cubicBezTo>
                    <a:pt x="94" y="20"/>
                    <a:pt x="100" y="32"/>
                    <a:pt x="104" y="48"/>
                  </a:cubicBezTo>
                  <a:cubicBezTo>
                    <a:pt x="106" y="54"/>
                    <a:pt x="111" y="67"/>
                    <a:pt x="117" y="70"/>
                  </a:cubicBezTo>
                  <a:cubicBezTo>
                    <a:pt x="126" y="74"/>
                    <a:pt x="143" y="61"/>
                    <a:pt x="151" y="56"/>
                  </a:cubicBezTo>
                  <a:cubicBezTo>
                    <a:pt x="159" y="52"/>
                    <a:pt x="166" y="48"/>
                    <a:pt x="175" y="44"/>
                  </a:cubicBezTo>
                  <a:cubicBezTo>
                    <a:pt x="207" y="33"/>
                    <a:pt x="177" y="61"/>
                    <a:pt x="163" y="71"/>
                  </a:cubicBezTo>
                  <a:cubicBezTo>
                    <a:pt x="152" y="80"/>
                    <a:pt x="141" y="83"/>
                    <a:pt x="138" y="95"/>
                  </a:cubicBezTo>
                  <a:cubicBezTo>
                    <a:pt x="136" y="102"/>
                    <a:pt x="139" y="108"/>
                    <a:pt x="143" y="113"/>
                  </a:cubicBezTo>
                  <a:cubicBezTo>
                    <a:pt x="150" y="121"/>
                    <a:pt x="157" y="131"/>
                    <a:pt x="161" y="141"/>
                  </a:cubicBezTo>
                  <a:cubicBezTo>
                    <a:pt x="162" y="145"/>
                    <a:pt x="165" y="158"/>
                    <a:pt x="163" y="160"/>
                  </a:cubicBezTo>
                  <a:cubicBezTo>
                    <a:pt x="160" y="167"/>
                    <a:pt x="153" y="163"/>
                    <a:pt x="150" y="157"/>
                  </a:cubicBezTo>
                  <a:cubicBezTo>
                    <a:pt x="147" y="149"/>
                    <a:pt x="144" y="142"/>
                    <a:pt x="139" y="136"/>
                  </a:cubicBezTo>
                  <a:cubicBezTo>
                    <a:pt x="136" y="133"/>
                    <a:pt x="133" y="129"/>
                    <a:pt x="130" y="126"/>
                  </a:cubicBezTo>
                  <a:cubicBezTo>
                    <a:pt x="127" y="122"/>
                    <a:pt x="123" y="120"/>
                    <a:pt x="119" y="11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7" name="Rectangle 46">
            <a:extLst>
              <a:ext uri="{FF2B5EF4-FFF2-40B4-BE49-F238E27FC236}">
                <a16:creationId xmlns:a16="http://schemas.microsoft.com/office/drawing/2014/main" id="{3C1BACD6-4CF9-A9DE-379F-BB6EFC98B658}"/>
              </a:ext>
            </a:extLst>
          </p:cNvPr>
          <p:cNvSpPr/>
          <p:nvPr/>
        </p:nvSpPr>
        <p:spPr>
          <a:xfrm>
            <a:off x="5981356" y="2296133"/>
            <a:ext cx="5801456" cy="461665"/>
          </a:xfrm>
          <a:prstGeom prst="rect">
            <a:avLst/>
          </a:prstGeom>
        </p:spPr>
        <p:txBody>
          <a:bodyPr wrap="square">
            <a:spAutoFit/>
          </a:bodyPr>
          <a:lstStyle/>
          <a:p>
            <a:pPr marL="358775" indent="-358775">
              <a:buFont typeface="Arial" panose="020B0604020202020204" pitchFamily="34" charset="0"/>
              <a:buChar char="•"/>
            </a:pPr>
            <a:r>
              <a:rPr lang="en-US" sz="2400" b="1" i="1" dirty="0">
                <a:solidFill>
                  <a:schemeClr val="accent1"/>
                </a:solidFill>
              </a:rPr>
              <a:t>Strategy Houses (e.g. McKinsey)</a:t>
            </a:r>
            <a:endParaRPr lang="en-US" sz="2400" dirty="0"/>
          </a:p>
        </p:txBody>
      </p:sp>
      <p:sp>
        <p:nvSpPr>
          <p:cNvPr id="48" name="Rectangle 47">
            <a:extLst>
              <a:ext uri="{FF2B5EF4-FFF2-40B4-BE49-F238E27FC236}">
                <a16:creationId xmlns:a16="http://schemas.microsoft.com/office/drawing/2014/main" id="{834B895E-BC5C-7A0D-9A67-0C94C6823A7C}"/>
              </a:ext>
            </a:extLst>
          </p:cNvPr>
          <p:cNvSpPr/>
          <p:nvPr/>
        </p:nvSpPr>
        <p:spPr>
          <a:xfrm>
            <a:off x="5981356" y="3012294"/>
            <a:ext cx="5801456" cy="461665"/>
          </a:xfrm>
          <a:prstGeom prst="rect">
            <a:avLst/>
          </a:prstGeom>
        </p:spPr>
        <p:txBody>
          <a:bodyPr wrap="square">
            <a:spAutoFit/>
          </a:bodyPr>
          <a:lstStyle/>
          <a:p>
            <a:pPr marL="358775" indent="-358775">
              <a:buFont typeface="Arial" panose="020B0604020202020204" pitchFamily="34" charset="0"/>
              <a:buChar char="•"/>
            </a:pPr>
            <a:r>
              <a:rPr lang="en-US" sz="2400" b="1" i="1" dirty="0">
                <a:solidFill>
                  <a:schemeClr val="accent2"/>
                </a:solidFill>
              </a:rPr>
              <a:t>Big-4 (e.g. KPMG)</a:t>
            </a:r>
            <a:endParaRPr lang="en-US" sz="2400" dirty="0"/>
          </a:p>
        </p:txBody>
      </p:sp>
      <p:sp>
        <p:nvSpPr>
          <p:cNvPr id="49" name="Rectangle 48">
            <a:extLst>
              <a:ext uri="{FF2B5EF4-FFF2-40B4-BE49-F238E27FC236}">
                <a16:creationId xmlns:a16="http://schemas.microsoft.com/office/drawing/2014/main" id="{4175B4C7-AB4C-24B0-38DA-A203378510FF}"/>
              </a:ext>
            </a:extLst>
          </p:cNvPr>
          <p:cNvSpPr/>
          <p:nvPr/>
        </p:nvSpPr>
        <p:spPr>
          <a:xfrm>
            <a:off x="5981356" y="3723554"/>
            <a:ext cx="5801456" cy="461665"/>
          </a:xfrm>
          <a:prstGeom prst="rect">
            <a:avLst/>
          </a:prstGeom>
        </p:spPr>
        <p:txBody>
          <a:bodyPr wrap="square">
            <a:spAutoFit/>
          </a:bodyPr>
          <a:lstStyle/>
          <a:p>
            <a:pPr marL="314325" indent="-314325">
              <a:buFont typeface="Arial" panose="020B0604020202020204" pitchFamily="34" charset="0"/>
              <a:buChar char="•"/>
            </a:pPr>
            <a:r>
              <a:rPr lang="en-US" sz="2400" b="1" i="1" dirty="0">
                <a:solidFill>
                  <a:schemeClr val="accent3"/>
                </a:solidFill>
              </a:rPr>
              <a:t>IT Services (e.g. Accenture)</a:t>
            </a:r>
          </a:p>
        </p:txBody>
      </p:sp>
      <p:sp>
        <p:nvSpPr>
          <p:cNvPr id="50" name="Rectangle 49">
            <a:extLst>
              <a:ext uri="{FF2B5EF4-FFF2-40B4-BE49-F238E27FC236}">
                <a16:creationId xmlns:a16="http://schemas.microsoft.com/office/drawing/2014/main" id="{8FA93F9D-5E37-F2D2-2EF1-78D5BF89201F}"/>
              </a:ext>
            </a:extLst>
          </p:cNvPr>
          <p:cNvSpPr/>
          <p:nvPr/>
        </p:nvSpPr>
        <p:spPr>
          <a:xfrm>
            <a:off x="5981356" y="4434814"/>
            <a:ext cx="5801456" cy="461665"/>
          </a:xfrm>
          <a:prstGeom prst="rect">
            <a:avLst/>
          </a:prstGeom>
        </p:spPr>
        <p:txBody>
          <a:bodyPr wrap="square">
            <a:spAutoFit/>
          </a:bodyPr>
          <a:lstStyle/>
          <a:p>
            <a:pPr marL="358775" indent="-358775">
              <a:buFont typeface="Arial" panose="020B0604020202020204" pitchFamily="34" charset="0"/>
              <a:buChar char="•"/>
            </a:pPr>
            <a:r>
              <a:rPr lang="en-US" sz="2400" b="1" i="1" dirty="0">
                <a:solidFill>
                  <a:schemeClr val="accent4"/>
                </a:solidFill>
              </a:rPr>
              <a:t>AI-powered Challengers</a:t>
            </a:r>
            <a:endParaRPr lang="en-US" sz="2400" dirty="0"/>
          </a:p>
        </p:txBody>
      </p:sp>
    </p:spTree>
    <p:extLst>
      <p:ext uri="{BB962C8B-B14F-4D97-AF65-F5344CB8AC3E}">
        <p14:creationId xmlns:p14="http://schemas.microsoft.com/office/powerpoint/2010/main" val="184172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8" fill="hold" grpId="0" nodeType="withEffect">
                                  <p:stCondLst>
                                    <p:cond delay="7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ppt_x</p:attrName>
                                        </p:attrNameLst>
                                      </p:cBhvr>
                                      <p:tavLst>
                                        <p:tav tm="0">
                                          <p:val>
                                            <p:strVal val="#ppt_x-#ppt_w*1.125000"/>
                                          </p:val>
                                        </p:tav>
                                        <p:tav tm="100000">
                                          <p:val>
                                            <p:strVal val="#ppt_x"/>
                                          </p:val>
                                        </p:tav>
                                      </p:tavLst>
                                    </p:anim>
                                    <p:animEffect transition="in" filter="wipe(right)">
                                      <p:cBhvr>
                                        <p:cTn id="12" dur="500"/>
                                        <p:tgtEl>
                                          <p:spTgt spid="47"/>
                                        </p:tgtEl>
                                      </p:cBhvr>
                                    </p:animEffect>
                                  </p:childTnLst>
                                </p:cTn>
                              </p:par>
                              <p:par>
                                <p:cTn id="13" presetID="12" presetClass="entr" presetSubtype="8" fill="hold" grpId="0" nodeType="withEffect">
                                  <p:stCondLst>
                                    <p:cond delay="75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p:tgtEl>
                                          <p:spTgt spid="48"/>
                                        </p:tgtEl>
                                        <p:attrNameLst>
                                          <p:attrName>ppt_x</p:attrName>
                                        </p:attrNameLst>
                                      </p:cBhvr>
                                      <p:tavLst>
                                        <p:tav tm="0">
                                          <p:val>
                                            <p:strVal val="#ppt_x-#ppt_w*1.125000"/>
                                          </p:val>
                                        </p:tav>
                                        <p:tav tm="100000">
                                          <p:val>
                                            <p:strVal val="#ppt_x"/>
                                          </p:val>
                                        </p:tav>
                                      </p:tavLst>
                                    </p:anim>
                                    <p:animEffect transition="in" filter="wipe(right)">
                                      <p:cBhvr>
                                        <p:cTn id="16" dur="500"/>
                                        <p:tgtEl>
                                          <p:spTgt spid="48"/>
                                        </p:tgtEl>
                                      </p:cBhvr>
                                    </p:animEffect>
                                  </p:childTnLst>
                                </p:cTn>
                              </p:par>
                              <p:par>
                                <p:cTn id="17" presetID="12" presetClass="entr" presetSubtype="8" fill="hold" grpId="0" nodeType="withEffect">
                                  <p:stCondLst>
                                    <p:cond delay="75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p:tgtEl>
                                          <p:spTgt spid="49"/>
                                        </p:tgtEl>
                                        <p:attrNameLst>
                                          <p:attrName>ppt_x</p:attrName>
                                        </p:attrNameLst>
                                      </p:cBhvr>
                                      <p:tavLst>
                                        <p:tav tm="0">
                                          <p:val>
                                            <p:strVal val="#ppt_x-#ppt_w*1.125000"/>
                                          </p:val>
                                        </p:tav>
                                        <p:tav tm="100000">
                                          <p:val>
                                            <p:strVal val="#ppt_x"/>
                                          </p:val>
                                        </p:tav>
                                      </p:tavLst>
                                    </p:anim>
                                    <p:animEffect transition="in" filter="wipe(right)">
                                      <p:cBhvr>
                                        <p:cTn id="20" dur="500"/>
                                        <p:tgtEl>
                                          <p:spTgt spid="49"/>
                                        </p:tgtEl>
                                      </p:cBhvr>
                                    </p:animEffect>
                                  </p:childTnLst>
                                </p:cTn>
                              </p:par>
                              <p:par>
                                <p:cTn id="21" presetID="12" presetClass="entr" presetSubtype="8" fill="hold" grpId="0" nodeType="withEffect">
                                  <p:stCondLst>
                                    <p:cond delay="75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p:tgtEl>
                                          <p:spTgt spid="50"/>
                                        </p:tgtEl>
                                        <p:attrNameLst>
                                          <p:attrName>ppt_x</p:attrName>
                                        </p:attrNameLst>
                                      </p:cBhvr>
                                      <p:tavLst>
                                        <p:tav tm="0">
                                          <p:val>
                                            <p:strVal val="#ppt_x-#ppt_w*1.125000"/>
                                          </p:val>
                                        </p:tav>
                                        <p:tav tm="100000">
                                          <p:val>
                                            <p:strVal val="#ppt_x"/>
                                          </p:val>
                                        </p:tav>
                                      </p:tavLst>
                                    </p:anim>
                                    <p:animEffect transition="in" filter="wipe(right)">
                                      <p:cBhvr>
                                        <p:cTn id="2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659A-21E7-0825-D0E7-0FD2D880198D}"/>
              </a:ext>
            </a:extLst>
          </p:cNvPr>
          <p:cNvSpPr>
            <a:spLocks noGrp="1"/>
          </p:cNvSpPr>
          <p:nvPr>
            <p:ph type="title"/>
          </p:nvPr>
        </p:nvSpPr>
        <p:spPr/>
        <p:txBody>
          <a:bodyPr/>
          <a:lstStyle/>
          <a:p>
            <a:r>
              <a:rPr lang="en-GB" dirty="0"/>
              <a:t>Participants’ Exercise</a:t>
            </a:r>
          </a:p>
        </p:txBody>
      </p:sp>
      <p:pic>
        <p:nvPicPr>
          <p:cNvPr id="15362" name="Picture 2" descr="73+ Thousand Training Participants Royalty-Free Images, Stock Photos &amp;  Pictures | Shutterstock">
            <a:extLst>
              <a:ext uri="{FF2B5EF4-FFF2-40B4-BE49-F238E27FC236}">
                <a16:creationId xmlns:a16="http://schemas.microsoft.com/office/drawing/2014/main" id="{53DA5116-8B06-F77F-8992-5CEEB09A97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429"/>
          <a:stretch>
            <a:fillRect/>
          </a:stretch>
        </p:blipFill>
        <p:spPr bwMode="auto">
          <a:xfrm>
            <a:off x="1037590" y="2211070"/>
            <a:ext cx="5499100" cy="314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4F890B-8664-B88A-519A-1E9B9F0C6778}"/>
              </a:ext>
            </a:extLst>
          </p:cNvPr>
          <p:cNvSpPr txBox="1"/>
          <p:nvPr/>
        </p:nvSpPr>
        <p:spPr>
          <a:xfrm>
            <a:off x="7360921" y="2697480"/>
            <a:ext cx="4183380" cy="2308324"/>
          </a:xfrm>
          <a:prstGeom prst="rect">
            <a:avLst/>
          </a:prstGeom>
          <a:noFill/>
        </p:spPr>
        <p:txBody>
          <a:bodyPr wrap="square" rtlCol="0">
            <a:spAutoFit/>
          </a:bodyPr>
          <a:lstStyle/>
          <a:p>
            <a:r>
              <a:rPr lang="en-GB" sz="2400" b="1" dirty="0">
                <a:solidFill>
                  <a:schemeClr val="tx2"/>
                </a:solidFill>
              </a:rPr>
              <a:t>As we look at what’s happening across our industry pay particular attention to what you could be doing either directly or by adapting it to something better?</a:t>
            </a:r>
          </a:p>
        </p:txBody>
      </p:sp>
    </p:spTree>
    <p:extLst>
      <p:ext uri="{BB962C8B-B14F-4D97-AF65-F5344CB8AC3E}">
        <p14:creationId xmlns:p14="http://schemas.microsoft.com/office/powerpoint/2010/main" val="479069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A47D-A342-AC3F-D275-487FFF50D2B9}"/>
              </a:ext>
            </a:extLst>
          </p:cNvPr>
          <p:cNvSpPr>
            <a:spLocks noGrp="1"/>
          </p:cNvSpPr>
          <p:nvPr>
            <p:ph type="title"/>
          </p:nvPr>
        </p:nvSpPr>
        <p:spPr/>
        <p:txBody>
          <a:bodyPr/>
          <a:lstStyle/>
          <a:p>
            <a:r>
              <a:rPr lang="en-GB" dirty="0"/>
              <a:t>BCS / CONSIG Notices &amp; Announcements</a:t>
            </a:r>
          </a:p>
        </p:txBody>
      </p:sp>
      <p:pic>
        <p:nvPicPr>
          <p:cNvPr id="3" name="Picture 2" descr="73+ Thousand Training Participants Royalty-Free Images, Stock Photos &amp;  Pictures | Shutterstock">
            <a:extLst>
              <a:ext uri="{FF2B5EF4-FFF2-40B4-BE49-F238E27FC236}">
                <a16:creationId xmlns:a16="http://schemas.microsoft.com/office/drawing/2014/main" id="{034C04E4-9B10-600B-0E0C-95FE0B832F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429"/>
          <a:stretch>
            <a:fillRect/>
          </a:stretch>
        </p:blipFill>
        <p:spPr bwMode="auto">
          <a:xfrm>
            <a:off x="3563620" y="2005330"/>
            <a:ext cx="5499100" cy="314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0B99AF-BE16-C62C-345B-34E05BE264B4}"/>
              </a:ext>
            </a:extLst>
          </p:cNvPr>
          <p:cNvSpPr txBox="1"/>
          <p:nvPr/>
        </p:nvSpPr>
        <p:spPr>
          <a:xfrm>
            <a:off x="4194810" y="5772150"/>
            <a:ext cx="4184351" cy="369332"/>
          </a:xfrm>
          <a:prstGeom prst="rect">
            <a:avLst/>
          </a:prstGeom>
          <a:noFill/>
        </p:spPr>
        <p:txBody>
          <a:bodyPr wrap="none" rtlCol="0">
            <a:spAutoFit/>
          </a:bodyPr>
          <a:lstStyle/>
          <a:p>
            <a:r>
              <a:rPr lang="en-GB" b="1" dirty="0">
                <a:solidFill>
                  <a:srgbClr val="FF0000"/>
                </a:solidFill>
              </a:rPr>
              <a:t>This event will NOT be posted on YouTube</a:t>
            </a:r>
          </a:p>
        </p:txBody>
      </p:sp>
    </p:spTree>
    <p:extLst>
      <p:ext uri="{BB962C8B-B14F-4D97-AF65-F5344CB8AC3E}">
        <p14:creationId xmlns:p14="http://schemas.microsoft.com/office/powerpoint/2010/main" val="323953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wiring the way McKinsey works with Lilli, our generative AI platform | Digital | McKinsey ...">
            <a:extLst>
              <a:ext uri="{FF2B5EF4-FFF2-40B4-BE49-F238E27FC236}">
                <a16:creationId xmlns:a16="http://schemas.microsoft.com/office/drawing/2014/main" id="{D419C3DD-7274-D742-C167-2DB378ADC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EA8354B-E045-90DB-0CE5-68E694024A54}"/>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normAutofit lnSpcReduction="10000"/>
          </a:bodyPr>
          <a:lstStyle/>
          <a:p>
            <a:pPr>
              <a:spcAft>
                <a:spcPts val="600"/>
              </a:spcAft>
              <a:defRPr/>
            </a:pPr>
            <a:fld id="{F3451B78-826D-4FE9-99FE-428C8E62A634}" type="slidenum">
              <a:rPr lang="en-US">
                <a:solidFill>
                  <a:srgbClr val="FFFFFF"/>
                </a:solidFill>
                <a:latin typeface="Calibri" panose="020F0502020204030204"/>
              </a:rPr>
              <a:pPr>
                <a:spcAft>
                  <a:spcPts val="600"/>
                </a:spcAft>
                <a:defRPr/>
              </a:pPr>
              <a:t>20</a:t>
            </a:fld>
            <a:endParaRPr lang="en-US">
              <a:solidFill>
                <a:srgbClr val="FFFFFF"/>
              </a:solidFill>
              <a:latin typeface="Calibri" panose="020F0502020204030204"/>
            </a:endParaRPr>
          </a:p>
        </p:txBody>
      </p:sp>
    </p:spTree>
    <p:extLst>
      <p:ext uri="{BB962C8B-B14F-4D97-AF65-F5344CB8AC3E}">
        <p14:creationId xmlns:p14="http://schemas.microsoft.com/office/powerpoint/2010/main" val="1635187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5" name="Rectangle 208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23899" y="723903"/>
            <a:ext cx="6857998" cy="5410189"/>
          </a:xfrm>
          <a:prstGeom prst="rect">
            <a:avLst/>
          </a:prstGeom>
          <a:ln>
            <a:noFill/>
          </a:ln>
          <a:effectLst>
            <a:outerShdw blurRad="368300" dist="127000" sx="97000" sy="970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460707"/>
            <a:ext cx="3941323" cy="1811645"/>
          </a:xfrm>
        </p:spPr>
        <p:txBody>
          <a:bodyPr anchor="ctr">
            <a:normAutofit/>
          </a:bodyPr>
          <a:lstStyle/>
          <a:p>
            <a:r>
              <a:rPr lang="en-GB" sz="4000" dirty="0"/>
              <a:t>Quotes from McKinsey Leaders</a:t>
            </a:r>
          </a:p>
        </p:txBody>
      </p:sp>
      <p:pic>
        <p:nvPicPr>
          <p:cNvPr id="2058" name="Picture 10" descr="Jacky Wright | McKinsey &amp; Company">
            <a:extLst>
              <a:ext uri="{FF2B5EF4-FFF2-40B4-BE49-F238E27FC236}">
                <a16:creationId xmlns:a16="http://schemas.microsoft.com/office/drawing/2014/main" id="{CF171B73-96D5-2268-9375-B3DA54BA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 r="1228" b="-4"/>
          <a:stretch>
            <a:fillRect/>
          </a:stretch>
        </p:blipFill>
        <p:spPr bwMode="auto">
          <a:xfrm>
            <a:off x="2696198" y="2721904"/>
            <a:ext cx="2708658" cy="2055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lphine Nain Zurkiya | McKinsey &amp; Company">
            <a:extLst>
              <a:ext uri="{FF2B5EF4-FFF2-40B4-BE49-F238E27FC236}">
                <a16:creationId xmlns:a16="http://schemas.microsoft.com/office/drawing/2014/main" id="{DBDDA346-83C0-EAE5-46BD-2DBE3F05D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23" r="821" b="-1"/>
          <a:stretch>
            <a:fillRect/>
          </a:stretch>
        </p:blipFill>
        <p:spPr bwMode="auto">
          <a:xfrm>
            <a:off x="2703317" y="4772214"/>
            <a:ext cx="2701539" cy="20573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il-Hudelson | Insurance blog ...">
            <a:extLst>
              <a:ext uri="{FF2B5EF4-FFF2-40B4-BE49-F238E27FC236}">
                <a16:creationId xmlns:a16="http://schemas.microsoft.com/office/drawing/2014/main" id="{FCD142CC-9562-EE0D-A589-99D6AD2370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911" r="-4" b="20686"/>
          <a:stretch>
            <a:fillRect/>
          </a:stretch>
        </p:blipFill>
        <p:spPr bwMode="auto">
          <a:xfrm>
            <a:off x="0" y="4743830"/>
            <a:ext cx="2708656" cy="20694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rik Roth">
            <a:extLst>
              <a:ext uri="{FF2B5EF4-FFF2-40B4-BE49-F238E27FC236}">
                <a16:creationId xmlns:a16="http://schemas.microsoft.com/office/drawing/2014/main" id="{B114B3EF-6132-9241-0B48-D0721E7383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3" b="23400"/>
          <a:stretch>
            <a:fillRect/>
          </a:stretch>
        </p:blipFill>
        <p:spPr bwMode="auto">
          <a:xfrm>
            <a:off x="3558" y="2694003"/>
            <a:ext cx="2701539" cy="20694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096000" y="246184"/>
            <a:ext cx="5676900" cy="6435969"/>
          </a:xfrm>
        </p:spPr>
        <p:txBody>
          <a:bodyPr anchor="ctr">
            <a:normAutofit/>
          </a:bodyPr>
          <a:lstStyle/>
          <a:p>
            <a:pPr marL="0" indent="0">
              <a:buNone/>
            </a:pPr>
            <a:r>
              <a:rPr lang="en-GB" sz="1800" i="1" dirty="0"/>
              <a:t>“My hope is the future McKinsey consultant, and perhaps broader to the industry as well, will actually spend more time activating their insights as opposed to doing the analytics to create them.”</a:t>
            </a:r>
          </a:p>
          <a:p>
            <a:pPr marL="0" indent="0">
              <a:buNone/>
            </a:pPr>
            <a:r>
              <a:rPr lang="en-GB" sz="1800" dirty="0"/>
              <a:t>- Erik Roth, Creator of Lilli &amp; Senior Partner</a:t>
            </a:r>
            <a:br>
              <a:rPr lang="en-GB" sz="1800" dirty="0"/>
            </a:br>
            <a:endParaRPr lang="en-GB" sz="1800" dirty="0"/>
          </a:p>
          <a:p>
            <a:pPr marL="0" indent="0">
              <a:buNone/>
            </a:pPr>
            <a:r>
              <a:rPr lang="en-GB" sz="1800" i="1" dirty="0"/>
              <a:t>“With Lilli, we can use technology to access and leverage our entire body of knowledge and assets to drive new levels of productivity.”</a:t>
            </a:r>
          </a:p>
          <a:p>
            <a:pPr marL="0" indent="0">
              <a:buNone/>
            </a:pPr>
            <a:r>
              <a:rPr lang="en-GB" sz="1800" dirty="0"/>
              <a:t>- Jacky Wright, Senior Partner and CIO</a:t>
            </a:r>
            <a:br>
              <a:rPr lang="en-GB" sz="1800" dirty="0"/>
            </a:br>
            <a:endParaRPr lang="en-GB" sz="1800" dirty="0"/>
          </a:p>
          <a:p>
            <a:pPr marL="0" indent="0">
              <a:buNone/>
            </a:pPr>
            <a:r>
              <a:rPr lang="en-GB" sz="1800" i="1" dirty="0"/>
              <a:t>“Lilli has unleashed creative potential.”</a:t>
            </a:r>
          </a:p>
          <a:p>
            <a:pPr marL="0" indent="0">
              <a:buNone/>
            </a:pPr>
            <a:r>
              <a:rPr lang="en-GB" sz="1800" dirty="0"/>
              <a:t>- Phil Hudelson, Partner &amp; CTO</a:t>
            </a:r>
          </a:p>
          <a:p>
            <a:pPr marL="0" indent="0">
              <a:buNone/>
            </a:pPr>
            <a:endParaRPr lang="en-GB" sz="1800" dirty="0"/>
          </a:p>
          <a:p>
            <a:pPr marL="0" indent="0">
              <a:buNone/>
            </a:pPr>
            <a:r>
              <a:rPr lang="en-GB" sz="1800" i="1" dirty="0"/>
              <a:t>“We almost have AI in the room with us.”</a:t>
            </a:r>
          </a:p>
          <a:p>
            <a:pPr>
              <a:buFontTx/>
              <a:buChar char="-"/>
            </a:pPr>
            <a:r>
              <a:rPr lang="en-GB" sz="1800" dirty="0"/>
              <a:t>Delphine </a:t>
            </a:r>
            <a:r>
              <a:rPr lang="en-GB" sz="1800" dirty="0" err="1"/>
              <a:t>Zurkiya</a:t>
            </a:r>
            <a:r>
              <a:rPr lang="en-GB" sz="1800" dirty="0"/>
              <a:t>, Senior Partner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B7AB2EA-D5F1-BD88-C1BB-92DF6D472502}"/>
              </a:ext>
            </a:extLst>
          </p:cNvPr>
          <p:cNvSpPr>
            <a:spLocks noGrp="1"/>
          </p:cNvSpPr>
          <p:nvPr>
            <p:ph type="title"/>
          </p:nvPr>
        </p:nvSpPr>
        <p:spPr>
          <a:xfrm>
            <a:off x="838200" y="365126"/>
            <a:ext cx="10515600" cy="727694"/>
          </a:xfrm>
        </p:spPr>
        <p:txBody>
          <a:bodyPr/>
          <a:lstStyle/>
          <a:p>
            <a:pPr algn="ctr"/>
            <a:r>
              <a:rPr lang="en-GB" b="1" dirty="0">
                <a:solidFill>
                  <a:schemeClr val="tx2"/>
                </a:solidFill>
              </a:rPr>
              <a:t>Case: McKinsey’s “Lilli”</a:t>
            </a:r>
          </a:p>
        </p:txBody>
      </p:sp>
      <p:sp>
        <p:nvSpPr>
          <p:cNvPr id="3" name="Content Placeholder 2"/>
          <p:cNvSpPr>
            <a:spLocks noGrp="1"/>
          </p:cNvSpPr>
          <p:nvPr>
            <p:ph idx="4294967295"/>
          </p:nvPr>
        </p:nvSpPr>
        <p:spPr>
          <a:xfrm>
            <a:off x="848899" y="1757576"/>
            <a:ext cx="4663878" cy="2076450"/>
          </a:xfrm>
        </p:spPr>
        <p:txBody>
          <a:bodyPr>
            <a:normAutofit/>
          </a:bodyPr>
          <a:lstStyle/>
          <a:p>
            <a:r>
              <a:rPr sz="1600" dirty="0">
                <a:solidFill>
                  <a:schemeClr val="tx2"/>
                </a:solidFill>
              </a:rPr>
              <a:t>Lilli is McKinsey's proprietary generative AI platform.</a:t>
            </a:r>
          </a:p>
          <a:p>
            <a:r>
              <a:rPr sz="1600" dirty="0">
                <a:solidFill>
                  <a:schemeClr val="tx2"/>
                </a:solidFill>
              </a:rPr>
              <a:t>Named after Lillian Dombrowski.</a:t>
            </a:r>
          </a:p>
          <a:p>
            <a:r>
              <a:rPr sz="1600" dirty="0">
                <a:solidFill>
                  <a:schemeClr val="tx2"/>
                </a:solidFill>
              </a:rPr>
              <a:t>Launched in 2023.</a:t>
            </a:r>
          </a:p>
          <a:p>
            <a:r>
              <a:rPr sz="1600" dirty="0">
                <a:solidFill>
                  <a:schemeClr val="tx2"/>
                </a:solidFill>
              </a:rPr>
              <a:t>Designed to enhance consultants' efficiency by providing rapid access to firm-wide knowledge.</a:t>
            </a:r>
          </a:p>
        </p:txBody>
      </p:sp>
      <p:sp>
        <p:nvSpPr>
          <p:cNvPr id="4" name="TextBox 3">
            <a:extLst>
              <a:ext uri="{FF2B5EF4-FFF2-40B4-BE49-F238E27FC236}">
                <a16:creationId xmlns:a16="http://schemas.microsoft.com/office/drawing/2014/main" id="{3670FE2A-1EF1-F74F-E4AE-EA9A7DFB7B6C}"/>
              </a:ext>
            </a:extLst>
          </p:cNvPr>
          <p:cNvSpPr txBox="1"/>
          <p:nvPr/>
        </p:nvSpPr>
        <p:spPr>
          <a:xfrm>
            <a:off x="838200" y="1161237"/>
            <a:ext cx="4674577" cy="369332"/>
          </a:xfrm>
          <a:prstGeom prst="rect">
            <a:avLst/>
          </a:prstGeom>
          <a:solidFill>
            <a:schemeClr val="tx2"/>
          </a:solidFill>
        </p:spPr>
        <p:txBody>
          <a:bodyPr wrap="square" rtlCol="0">
            <a:spAutoFit/>
          </a:bodyPr>
          <a:lstStyle/>
          <a:p>
            <a:pPr algn="ctr"/>
            <a:r>
              <a:rPr lang="en-GB" b="1" dirty="0">
                <a:solidFill>
                  <a:schemeClr val="bg1"/>
                </a:solidFill>
              </a:rPr>
              <a:t>Lilli</a:t>
            </a:r>
          </a:p>
        </p:txBody>
      </p:sp>
      <p:sp>
        <p:nvSpPr>
          <p:cNvPr id="5" name="Content Placeholder 2">
            <a:extLst>
              <a:ext uri="{FF2B5EF4-FFF2-40B4-BE49-F238E27FC236}">
                <a16:creationId xmlns:a16="http://schemas.microsoft.com/office/drawing/2014/main" id="{E81B8C0E-B0B9-6A0A-60F6-78FA69541BD9}"/>
              </a:ext>
            </a:extLst>
          </p:cNvPr>
          <p:cNvSpPr txBox="1">
            <a:spLocks/>
          </p:cNvSpPr>
          <p:nvPr/>
        </p:nvSpPr>
        <p:spPr>
          <a:xfrm>
            <a:off x="6679224" y="1721578"/>
            <a:ext cx="4830337" cy="1908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Access internal knowledge (100,000+ documents).</a:t>
            </a:r>
          </a:p>
          <a:p>
            <a:r>
              <a:rPr lang="en-GB" sz="1600" dirty="0">
                <a:solidFill>
                  <a:schemeClr val="tx2"/>
                </a:solidFill>
              </a:rPr>
              <a:t>Identify subject matter experts.</a:t>
            </a:r>
          </a:p>
          <a:p>
            <a:r>
              <a:rPr lang="en-GB" sz="1600" dirty="0">
                <a:solidFill>
                  <a:schemeClr val="tx2"/>
                </a:solidFill>
              </a:rPr>
              <a:t>Develop client-ready materials.</a:t>
            </a:r>
          </a:p>
          <a:p>
            <a:r>
              <a:rPr lang="en-GB" sz="1600" dirty="0">
                <a:solidFill>
                  <a:schemeClr val="tx2"/>
                </a:solidFill>
              </a:rPr>
              <a:t>Brainstorm and generate insights.</a:t>
            </a:r>
          </a:p>
        </p:txBody>
      </p:sp>
      <p:sp>
        <p:nvSpPr>
          <p:cNvPr id="6" name="TextBox 5">
            <a:extLst>
              <a:ext uri="{FF2B5EF4-FFF2-40B4-BE49-F238E27FC236}">
                <a16:creationId xmlns:a16="http://schemas.microsoft.com/office/drawing/2014/main" id="{51B17E98-8618-B6FF-DD96-35F647D69F57}"/>
              </a:ext>
            </a:extLst>
          </p:cNvPr>
          <p:cNvSpPr txBox="1"/>
          <p:nvPr/>
        </p:nvSpPr>
        <p:spPr>
          <a:xfrm>
            <a:off x="6679224" y="1157097"/>
            <a:ext cx="4663878" cy="369332"/>
          </a:xfrm>
          <a:prstGeom prst="rect">
            <a:avLst/>
          </a:prstGeom>
          <a:solidFill>
            <a:schemeClr val="accent1"/>
          </a:solidFill>
        </p:spPr>
        <p:txBody>
          <a:bodyPr wrap="square" rtlCol="0">
            <a:spAutoFit/>
          </a:bodyPr>
          <a:lstStyle/>
          <a:p>
            <a:pPr algn="ctr"/>
            <a:r>
              <a:rPr lang="en-GB" b="1" dirty="0">
                <a:solidFill>
                  <a:schemeClr val="bg1"/>
                </a:solidFill>
              </a:rPr>
              <a:t>Usage by McKinsey Consultants</a:t>
            </a:r>
          </a:p>
        </p:txBody>
      </p:sp>
      <p:sp>
        <p:nvSpPr>
          <p:cNvPr id="7" name="Content Placeholder 2">
            <a:extLst>
              <a:ext uri="{FF2B5EF4-FFF2-40B4-BE49-F238E27FC236}">
                <a16:creationId xmlns:a16="http://schemas.microsoft.com/office/drawing/2014/main" id="{2B39429D-779C-2539-089A-41DE943F74B1}"/>
              </a:ext>
            </a:extLst>
          </p:cNvPr>
          <p:cNvSpPr txBox="1">
            <a:spLocks/>
          </p:cNvSpPr>
          <p:nvPr/>
        </p:nvSpPr>
        <p:spPr>
          <a:xfrm>
            <a:off x="152999" y="4613339"/>
            <a:ext cx="3785955" cy="2099282"/>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Used by 70%+ of employees (~17 uses/week).</a:t>
            </a:r>
          </a:p>
          <a:p>
            <a:r>
              <a:rPr lang="en-GB" sz="1600" dirty="0">
                <a:solidFill>
                  <a:schemeClr val="tx2"/>
                </a:solidFill>
              </a:rPr>
              <a:t>Saves up to 30% time in information gathering.</a:t>
            </a:r>
          </a:p>
          <a:p>
            <a:r>
              <a:rPr lang="en-GB" sz="1600" dirty="0">
                <a:solidFill>
                  <a:schemeClr val="tx2"/>
                </a:solidFill>
              </a:rPr>
              <a:t>Processes 500,000+ prompts/month.</a:t>
            </a:r>
          </a:p>
          <a:p>
            <a:r>
              <a:rPr lang="en-GB" sz="1600" dirty="0">
                <a:solidFill>
                  <a:schemeClr val="tx2"/>
                </a:solidFill>
              </a:rPr>
              <a:t>Streamlines workflows and increases productivity.</a:t>
            </a:r>
          </a:p>
        </p:txBody>
      </p:sp>
      <p:sp>
        <p:nvSpPr>
          <p:cNvPr id="9" name="TextBox 8">
            <a:extLst>
              <a:ext uri="{FF2B5EF4-FFF2-40B4-BE49-F238E27FC236}">
                <a16:creationId xmlns:a16="http://schemas.microsoft.com/office/drawing/2014/main" id="{0C8D56E2-E991-3F9E-A872-9874D6883594}"/>
              </a:ext>
            </a:extLst>
          </p:cNvPr>
          <p:cNvSpPr txBox="1"/>
          <p:nvPr/>
        </p:nvSpPr>
        <p:spPr>
          <a:xfrm>
            <a:off x="4203022" y="3990924"/>
            <a:ext cx="3785956" cy="369332"/>
          </a:xfrm>
          <a:prstGeom prst="rect">
            <a:avLst/>
          </a:prstGeom>
          <a:solidFill>
            <a:schemeClr val="accent3"/>
          </a:solidFill>
        </p:spPr>
        <p:txBody>
          <a:bodyPr wrap="square">
            <a:spAutoFit/>
          </a:bodyPr>
          <a:lstStyle/>
          <a:p>
            <a:pPr algn="ctr"/>
            <a:r>
              <a:rPr lang="en-GB" b="1" dirty="0">
                <a:solidFill>
                  <a:schemeClr val="bg1"/>
                </a:solidFill>
              </a:rPr>
              <a:t>Strategic Significance</a:t>
            </a:r>
          </a:p>
        </p:txBody>
      </p:sp>
      <p:sp>
        <p:nvSpPr>
          <p:cNvPr id="11" name="TextBox 10">
            <a:extLst>
              <a:ext uri="{FF2B5EF4-FFF2-40B4-BE49-F238E27FC236}">
                <a16:creationId xmlns:a16="http://schemas.microsoft.com/office/drawing/2014/main" id="{FD0130A5-C454-B1FC-45F9-9F561AD6D922}"/>
              </a:ext>
            </a:extLst>
          </p:cNvPr>
          <p:cNvSpPr txBox="1"/>
          <p:nvPr/>
        </p:nvSpPr>
        <p:spPr>
          <a:xfrm>
            <a:off x="152998" y="3971415"/>
            <a:ext cx="3785956" cy="369332"/>
          </a:xfrm>
          <a:prstGeom prst="rect">
            <a:avLst/>
          </a:prstGeom>
          <a:solidFill>
            <a:schemeClr val="accent2"/>
          </a:solidFill>
        </p:spPr>
        <p:txBody>
          <a:bodyPr wrap="square">
            <a:spAutoFit/>
          </a:bodyPr>
          <a:lstStyle/>
          <a:p>
            <a:pPr algn="ctr"/>
            <a:r>
              <a:rPr lang="en-GB" b="1" dirty="0">
                <a:solidFill>
                  <a:schemeClr val="bg1"/>
                </a:solidFill>
              </a:rPr>
              <a:t>Impact and Benefits</a:t>
            </a:r>
          </a:p>
        </p:txBody>
      </p:sp>
      <p:sp>
        <p:nvSpPr>
          <p:cNvPr id="12" name="Content Placeholder 2">
            <a:extLst>
              <a:ext uri="{FF2B5EF4-FFF2-40B4-BE49-F238E27FC236}">
                <a16:creationId xmlns:a16="http://schemas.microsoft.com/office/drawing/2014/main" id="{E8EC836C-CA46-B242-6C5F-1810CDFD7162}"/>
              </a:ext>
            </a:extLst>
          </p:cNvPr>
          <p:cNvSpPr txBox="1">
            <a:spLocks/>
          </p:cNvSpPr>
          <p:nvPr/>
        </p:nvSpPr>
        <p:spPr>
          <a:xfrm>
            <a:off x="4203022" y="4613339"/>
            <a:ext cx="3785955" cy="14385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Integrates internal and external data.</a:t>
            </a:r>
          </a:p>
          <a:p>
            <a:r>
              <a:rPr lang="en-GB" sz="1600" dirty="0">
                <a:solidFill>
                  <a:schemeClr val="tx2"/>
                </a:solidFill>
              </a:rPr>
              <a:t>Provides tailored insights for client contexts.</a:t>
            </a:r>
          </a:p>
          <a:p>
            <a:r>
              <a:rPr lang="en-GB" sz="1600" dirty="0">
                <a:solidFill>
                  <a:schemeClr val="tx2"/>
                </a:solidFill>
              </a:rPr>
              <a:t>Enhances collaboration through expert connections.</a:t>
            </a:r>
          </a:p>
          <a:p>
            <a:r>
              <a:rPr lang="en-GB" sz="1600" dirty="0">
                <a:solidFill>
                  <a:schemeClr val="tx2"/>
                </a:solidFill>
              </a:rPr>
              <a:t>Represents a major shift in knowledge management.</a:t>
            </a:r>
          </a:p>
        </p:txBody>
      </p:sp>
      <p:sp>
        <p:nvSpPr>
          <p:cNvPr id="15" name="TextBox 14">
            <a:extLst>
              <a:ext uri="{FF2B5EF4-FFF2-40B4-BE49-F238E27FC236}">
                <a16:creationId xmlns:a16="http://schemas.microsoft.com/office/drawing/2014/main" id="{01575D91-6C87-436F-9388-EE8CD42F7B49}"/>
              </a:ext>
            </a:extLst>
          </p:cNvPr>
          <p:cNvSpPr txBox="1"/>
          <p:nvPr/>
        </p:nvSpPr>
        <p:spPr>
          <a:xfrm>
            <a:off x="8253046" y="3990924"/>
            <a:ext cx="3785956" cy="369332"/>
          </a:xfrm>
          <a:prstGeom prst="rect">
            <a:avLst/>
          </a:prstGeom>
          <a:solidFill>
            <a:schemeClr val="accent4"/>
          </a:solidFill>
        </p:spPr>
        <p:txBody>
          <a:bodyPr wrap="square">
            <a:spAutoFit/>
          </a:bodyPr>
          <a:lstStyle/>
          <a:p>
            <a:pPr algn="ctr"/>
            <a:r>
              <a:rPr lang="en-GB" b="1" dirty="0">
                <a:solidFill>
                  <a:schemeClr val="bg1"/>
                </a:solidFill>
              </a:rPr>
              <a:t>Lessons Learned</a:t>
            </a:r>
          </a:p>
        </p:txBody>
      </p:sp>
      <p:sp>
        <p:nvSpPr>
          <p:cNvPr id="19" name="Content Placeholder 2">
            <a:extLst>
              <a:ext uri="{FF2B5EF4-FFF2-40B4-BE49-F238E27FC236}">
                <a16:creationId xmlns:a16="http://schemas.microsoft.com/office/drawing/2014/main" id="{DE8D17C7-7422-1B9B-FE50-DEE0C352893C}"/>
              </a:ext>
            </a:extLst>
          </p:cNvPr>
          <p:cNvSpPr txBox="1">
            <a:spLocks/>
          </p:cNvSpPr>
          <p:nvPr/>
        </p:nvSpPr>
        <p:spPr>
          <a:xfrm>
            <a:off x="8253046" y="4554542"/>
            <a:ext cx="3785956" cy="1908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Prompts matter a lot.</a:t>
            </a:r>
          </a:p>
          <a:p>
            <a:r>
              <a:rPr lang="en-GB" sz="1600" dirty="0">
                <a:solidFill>
                  <a:schemeClr val="tx2"/>
                </a:solidFill>
              </a:rPr>
              <a:t>Be vigilant about data curation</a:t>
            </a:r>
          </a:p>
          <a:p>
            <a:r>
              <a:rPr lang="en-GB" sz="1600" dirty="0">
                <a:solidFill>
                  <a:schemeClr val="tx2"/>
                </a:solidFill>
              </a:rPr>
              <a:t>Invest in an orchestration layer</a:t>
            </a:r>
          </a:p>
          <a:p>
            <a:r>
              <a:rPr lang="en-GB" sz="1600" dirty="0">
                <a:solidFill>
                  <a:schemeClr val="tx2"/>
                </a:solidFill>
              </a:rPr>
              <a:t>Test and test again and again</a:t>
            </a:r>
          </a:p>
          <a:p>
            <a:r>
              <a:rPr lang="en-GB" sz="1600" dirty="0">
                <a:solidFill>
                  <a:schemeClr val="tx2"/>
                </a:solidFill>
              </a:rPr>
              <a:t>Its never just tech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600074"/>
            <a:ext cx="6035040" cy="1529932"/>
          </a:xfrm>
        </p:spPr>
        <p:txBody>
          <a:bodyPr anchor="b">
            <a:normAutofit/>
          </a:bodyPr>
          <a:lstStyle/>
          <a:p>
            <a:r>
              <a:rPr lang="en-GB"/>
              <a:t>Lillian Dombrowski: The Inspiration Behind Lilli</a:t>
            </a:r>
          </a:p>
        </p:txBody>
      </p:sp>
      <p:sp>
        <p:nvSpPr>
          <p:cNvPr id="3" name="Content Placeholder 2"/>
          <p:cNvSpPr>
            <a:spLocks noGrp="1"/>
          </p:cNvSpPr>
          <p:nvPr>
            <p:ph idx="1"/>
          </p:nvPr>
        </p:nvSpPr>
        <p:spPr>
          <a:xfrm>
            <a:off x="612647" y="2212848"/>
            <a:ext cx="6035041" cy="4096512"/>
          </a:xfrm>
        </p:spPr>
        <p:txBody>
          <a:bodyPr>
            <a:normAutofit/>
          </a:bodyPr>
          <a:lstStyle/>
          <a:p>
            <a:pPr marL="0" indent="0">
              <a:buNone/>
            </a:pPr>
            <a:r>
              <a:rPr lang="en-GB" sz="1400" dirty="0"/>
              <a:t>• Lillian Dombrowski was McKinsey’s first professional female hire in 1945.</a:t>
            </a:r>
          </a:p>
          <a:p>
            <a:pPr marL="0" indent="0">
              <a:buNone/>
            </a:pPr>
            <a:r>
              <a:rPr lang="en-GB" sz="1400" dirty="0"/>
              <a:t>• Served for 35 years as an accountant, controller, and corporate secretary.</a:t>
            </a:r>
          </a:p>
          <a:p>
            <a:pPr marL="0" indent="0">
              <a:buNone/>
            </a:pPr>
            <a:r>
              <a:rPr lang="en-GB" sz="1400" dirty="0"/>
              <a:t>• Key contributions:</a:t>
            </a:r>
          </a:p>
          <a:p>
            <a:pPr marL="0" indent="0">
              <a:buNone/>
            </a:pPr>
            <a:r>
              <a:rPr lang="en-GB" sz="1400" dirty="0"/>
              <a:t>   - Reformed financial systems</a:t>
            </a:r>
          </a:p>
          <a:p>
            <a:pPr marL="0" indent="0">
              <a:buNone/>
            </a:pPr>
            <a:r>
              <a:rPr lang="en-GB" sz="1400" dirty="0"/>
              <a:t>   - Provided analytical support to consultants</a:t>
            </a:r>
          </a:p>
          <a:p>
            <a:pPr marL="0" indent="0">
              <a:buNone/>
            </a:pPr>
            <a:r>
              <a:rPr lang="en-GB" sz="1400" dirty="0"/>
              <a:t>   - Helped develop profit-sharing and pension plans</a:t>
            </a:r>
          </a:p>
          <a:p>
            <a:pPr marL="0" indent="0">
              <a:buNone/>
            </a:pPr>
            <a:r>
              <a:rPr lang="en-GB" sz="1400" dirty="0"/>
              <a:t>   - Organized McKinsey’s historical archives</a:t>
            </a:r>
          </a:p>
          <a:p>
            <a:pPr marL="0" indent="0">
              <a:buNone/>
            </a:pPr>
            <a:r>
              <a:rPr lang="en-GB" sz="1400" dirty="0"/>
              <a:t>• McKinsey’s AI platform 'Lilli' honours her legacy:</a:t>
            </a:r>
          </a:p>
          <a:p>
            <a:pPr marL="0" indent="0">
              <a:buNone/>
            </a:pPr>
            <a:r>
              <a:rPr lang="en-GB" sz="1400" dirty="0"/>
              <a:t>   - Like Lillian, Lilli aggregates and organizes knowledge</a:t>
            </a:r>
          </a:p>
          <a:p>
            <a:pPr marL="0" indent="0">
              <a:buNone/>
            </a:pPr>
            <a:r>
              <a:rPr lang="en-GB" sz="1400" dirty="0"/>
              <a:t>   - Empowers consultants with fast, insightful information</a:t>
            </a:r>
          </a:p>
          <a:p>
            <a:pPr marL="0" indent="0">
              <a:buNone/>
            </a:pPr>
            <a:r>
              <a:rPr lang="en-GB" sz="1400" dirty="0"/>
              <a:t>   - Embodies her pioneering, adaptable spirit</a:t>
            </a:r>
          </a:p>
          <a:p>
            <a:pPr marL="0" indent="0">
              <a:buNone/>
            </a:pPr>
            <a:r>
              <a:rPr lang="en-GB" sz="1400" dirty="0"/>
              <a:t>• Quote: 'Lilli was selected because the platform is as nimble, flexible, and thorough, as she was.'</a:t>
            </a:r>
          </a:p>
        </p:txBody>
      </p:sp>
      <p:pic>
        <p:nvPicPr>
          <p:cNvPr id="5" name="Picture 4" descr="A close-up of a person smiling&#10;&#10;AI-generated content may be incorrect.">
            <a:extLst>
              <a:ext uri="{FF2B5EF4-FFF2-40B4-BE49-F238E27FC236}">
                <a16:creationId xmlns:a16="http://schemas.microsoft.com/office/drawing/2014/main" id="{C3A2659B-FBC8-83AD-93AF-697D26E3BA8F}"/>
              </a:ext>
            </a:extLst>
          </p:cNvPr>
          <p:cNvPicPr>
            <a:picLocks noChangeAspect="1"/>
          </p:cNvPicPr>
          <p:nvPr/>
        </p:nvPicPr>
        <p:blipFill>
          <a:blip r:embed="rId2"/>
          <a:srcRect b="5543"/>
          <a:stretch>
            <a:fillRect/>
          </a:stretch>
        </p:blipFill>
        <p:spPr>
          <a:xfrm>
            <a:off x="7345680" y="10"/>
            <a:ext cx="4846320" cy="68579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448B6C-0D19-6131-8D0F-286828123AEC}"/>
              </a:ext>
            </a:extLst>
          </p:cNvPr>
          <p:cNvSpPr>
            <a:spLocks noGrp="1"/>
          </p:cNvSpPr>
          <p:nvPr>
            <p:ph type="title"/>
          </p:nvPr>
        </p:nvSpPr>
        <p:spPr>
          <a:xfrm>
            <a:off x="838200" y="365125"/>
            <a:ext cx="10515600" cy="972185"/>
          </a:xfrm>
        </p:spPr>
        <p:txBody>
          <a:bodyPr/>
          <a:lstStyle/>
          <a:p>
            <a:pPr algn="ctr"/>
            <a:r>
              <a:rPr lang="en-GB" b="1" dirty="0">
                <a:solidFill>
                  <a:schemeClr val="tx2"/>
                </a:solidFill>
              </a:rPr>
              <a:t>Ask McKinsey!</a:t>
            </a:r>
          </a:p>
        </p:txBody>
      </p:sp>
      <p:pic>
        <p:nvPicPr>
          <p:cNvPr id="7" name="Picture 6" descr="A screenshot of a computer&#10;&#10;AI-generated content may be incorrect.">
            <a:extLst>
              <a:ext uri="{FF2B5EF4-FFF2-40B4-BE49-F238E27FC236}">
                <a16:creationId xmlns:a16="http://schemas.microsoft.com/office/drawing/2014/main" id="{D898CA0D-F3EC-8639-F319-A2898FDB5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189" y="1703654"/>
            <a:ext cx="6781161" cy="42863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06AB5C51-1D75-0381-D7A6-B2F6BCF1107A}"/>
              </a:ext>
            </a:extLst>
          </p:cNvPr>
          <p:cNvSpPr txBox="1"/>
          <p:nvPr/>
        </p:nvSpPr>
        <p:spPr>
          <a:xfrm>
            <a:off x="263769" y="6492875"/>
            <a:ext cx="9140644" cy="215444"/>
          </a:xfrm>
          <a:prstGeom prst="rect">
            <a:avLst/>
          </a:prstGeom>
          <a:noFill/>
        </p:spPr>
        <p:txBody>
          <a:bodyPr wrap="none" rtlCol="0">
            <a:spAutoFit/>
          </a:bodyPr>
          <a:lstStyle/>
          <a:p>
            <a:r>
              <a:rPr lang="en-GB" sz="800" dirty="0"/>
              <a:t>Source: </a:t>
            </a:r>
            <a:r>
              <a:rPr lang="en-GB" sz="800" dirty="0">
                <a:hlinkClick r:id="rId3"/>
              </a:rPr>
              <a:t>https://www.mckinsey.com/features/ask-mckinsey?cid=other-eml-alt-mip-mck&amp;hlkid=baad510143c24d918432caf08cff703b&amp;hctky=2182130&amp;hdpid=5c430f42-8bd0-4b02-a31e-7519aee08fa9#ask-mckinsey</a:t>
            </a:r>
            <a:r>
              <a:rPr lang="en-GB" sz="800" dirty="0"/>
              <a:t> </a:t>
            </a:r>
          </a:p>
        </p:txBody>
      </p:sp>
    </p:spTree>
    <p:extLst>
      <p:ext uri="{BB962C8B-B14F-4D97-AF65-F5344CB8AC3E}">
        <p14:creationId xmlns:p14="http://schemas.microsoft.com/office/powerpoint/2010/main" val="686843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4BE5-DF02-87C4-73B5-991927076457}"/>
              </a:ext>
            </a:extLst>
          </p:cNvPr>
          <p:cNvSpPr>
            <a:spLocks noGrp="1"/>
          </p:cNvSpPr>
          <p:nvPr>
            <p:ph type="title"/>
          </p:nvPr>
        </p:nvSpPr>
        <p:spPr>
          <a:xfrm>
            <a:off x="838200" y="365125"/>
            <a:ext cx="10515600" cy="857885"/>
          </a:xfrm>
        </p:spPr>
        <p:txBody>
          <a:bodyPr>
            <a:noAutofit/>
          </a:bodyPr>
          <a:lstStyle/>
          <a:p>
            <a:pPr algn="ctr"/>
            <a:r>
              <a:rPr lang="en-GB" sz="3200" b="1" dirty="0">
                <a:solidFill>
                  <a:schemeClr val="tx2"/>
                </a:solidFill>
              </a:rPr>
              <a:t>How will generative AI impact the consultancy industry?</a:t>
            </a:r>
          </a:p>
        </p:txBody>
      </p:sp>
      <p:pic>
        <p:nvPicPr>
          <p:cNvPr id="5" name="Picture 4" descr="A screenshot of a computer&#10;&#10;AI-generated content may be incorrect.">
            <a:extLst>
              <a:ext uri="{FF2B5EF4-FFF2-40B4-BE49-F238E27FC236}">
                <a16:creationId xmlns:a16="http://schemas.microsoft.com/office/drawing/2014/main" id="{B380E324-4F4B-BD56-48B9-399519F87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094" y="1583065"/>
            <a:ext cx="7772400" cy="49098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50516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EF94-8F08-D345-FCE1-1DBC7FC851B4}"/>
              </a:ext>
            </a:extLst>
          </p:cNvPr>
          <p:cNvSpPr>
            <a:spLocks noGrp="1"/>
          </p:cNvSpPr>
          <p:nvPr>
            <p:ph type="title"/>
          </p:nvPr>
        </p:nvSpPr>
        <p:spPr>
          <a:xfrm>
            <a:off x="838200" y="365125"/>
            <a:ext cx="10515600" cy="1006475"/>
          </a:xfrm>
        </p:spPr>
        <p:txBody>
          <a:bodyPr/>
          <a:lstStyle/>
          <a:p>
            <a:pPr algn="ctr"/>
            <a:r>
              <a:rPr lang="en-GB" b="1" dirty="0">
                <a:solidFill>
                  <a:schemeClr val="tx2"/>
                </a:solidFill>
              </a:rPr>
              <a:t>Case: AI at Boston Consulting Group (BCG)</a:t>
            </a:r>
          </a:p>
        </p:txBody>
      </p:sp>
      <p:sp>
        <p:nvSpPr>
          <p:cNvPr id="3" name="Slide Number Placeholder 2">
            <a:extLst>
              <a:ext uri="{FF2B5EF4-FFF2-40B4-BE49-F238E27FC236}">
                <a16:creationId xmlns:a16="http://schemas.microsoft.com/office/drawing/2014/main" id="{EC129033-D536-B7F9-B575-5C51116F6EF5}"/>
              </a:ext>
            </a:extLst>
          </p:cNvPr>
          <p:cNvSpPr>
            <a:spLocks noGrp="1"/>
          </p:cNvSpPr>
          <p:nvPr>
            <p:ph type="sldNum" sz="quarter" idx="4294967295"/>
          </p:nvPr>
        </p:nvSpPr>
        <p:spPr>
          <a:xfrm>
            <a:off x="8610600" y="6356350"/>
            <a:ext cx="2743200" cy="365125"/>
          </a:xfrm>
          <a:prstGeom prst="rect">
            <a:avLst/>
          </a:prstGeom>
        </p:spPr>
        <p:txBody>
          <a:bodyPr/>
          <a:lstStyle/>
          <a:p>
            <a:fld id="{F3451B78-826D-4FE9-99FE-428C8E62A634}" type="slidenum">
              <a:rPr lang="en-US" smtClean="0"/>
              <a:t>26</a:t>
            </a:fld>
            <a:endParaRPr lang="en-US"/>
          </a:p>
        </p:txBody>
      </p:sp>
      <p:pic>
        <p:nvPicPr>
          <p:cNvPr id="6148" name="Picture 4" descr="Headshot of BCG X Expert Vlad Lukic">
            <a:extLst>
              <a:ext uri="{FF2B5EF4-FFF2-40B4-BE49-F238E27FC236}">
                <a16:creationId xmlns:a16="http://schemas.microsoft.com/office/drawing/2014/main" id="{22A4766E-FC60-1AC2-F9AD-1FD6CF82E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2679097"/>
            <a:ext cx="2027719" cy="202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B804F2-CFE6-9583-54B2-5215E27A4623}"/>
              </a:ext>
            </a:extLst>
          </p:cNvPr>
          <p:cNvSpPr txBox="1"/>
          <p:nvPr/>
        </p:nvSpPr>
        <p:spPr>
          <a:xfrm>
            <a:off x="663313" y="4998650"/>
            <a:ext cx="3235309" cy="1015663"/>
          </a:xfrm>
          <a:prstGeom prst="rect">
            <a:avLst/>
          </a:prstGeom>
          <a:noFill/>
        </p:spPr>
        <p:txBody>
          <a:bodyPr wrap="none" rtlCol="0">
            <a:spAutoFit/>
          </a:bodyPr>
          <a:lstStyle/>
          <a:p>
            <a:pPr algn="ctr"/>
            <a:r>
              <a:rPr lang="en-GB" sz="1600" b="1" dirty="0">
                <a:solidFill>
                  <a:schemeClr val="tx2"/>
                </a:solidFill>
              </a:rPr>
              <a:t>Vlad Lukic</a:t>
            </a:r>
            <a:br>
              <a:rPr lang="en-GB" sz="1600" b="1" dirty="0">
                <a:solidFill>
                  <a:schemeClr val="tx2"/>
                </a:solidFill>
              </a:rPr>
            </a:br>
            <a:br>
              <a:rPr lang="en-GB" sz="1600" b="1" dirty="0">
                <a:solidFill>
                  <a:schemeClr val="tx2"/>
                </a:solidFill>
              </a:rPr>
            </a:br>
            <a:r>
              <a:rPr lang="en-GB" sz="1400" dirty="0"/>
              <a:t>Managing Director &amp; Senior Partner; </a:t>
            </a:r>
            <a:br>
              <a:rPr lang="en-GB" sz="1400" dirty="0"/>
            </a:br>
            <a:r>
              <a:rPr lang="en-GB" sz="1400" dirty="0"/>
              <a:t>Global Leader, Tech and Digital Advantage</a:t>
            </a:r>
          </a:p>
        </p:txBody>
      </p:sp>
      <p:sp>
        <p:nvSpPr>
          <p:cNvPr id="5" name="TextBox 4">
            <a:extLst>
              <a:ext uri="{FF2B5EF4-FFF2-40B4-BE49-F238E27FC236}">
                <a16:creationId xmlns:a16="http://schemas.microsoft.com/office/drawing/2014/main" id="{783C79BE-6776-1B20-FA8E-82659F917F6D}"/>
              </a:ext>
            </a:extLst>
          </p:cNvPr>
          <p:cNvSpPr txBox="1"/>
          <p:nvPr/>
        </p:nvSpPr>
        <p:spPr>
          <a:xfrm>
            <a:off x="430823" y="6475254"/>
            <a:ext cx="7039106" cy="246221"/>
          </a:xfrm>
          <a:prstGeom prst="rect">
            <a:avLst/>
          </a:prstGeom>
          <a:noFill/>
        </p:spPr>
        <p:txBody>
          <a:bodyPr wrap="none" rtlCol="0">
            <a:spAutoFit/>
          </a:bodyPr>
          <a:lstStyle/>
          <a:p>
            <a:r>
              <a:rPr lang="en-GB" sz="1000" dirty="0"/>
              <a:t>Forbes, 2024. </a:t>
            </a:r>
            <a:r>
              <a:rPr lang="en-GB" sz="1000" dirty="0">
                <a:hlinkClick r:id="rId4"/>
              </a:rPr>
              <a:t>https://www.forbes.com/sites/bernardmarr/2024/07/10/how-bcg-is-revolutionizing-consulting-with-ai-a-case-study/</a:t>
            </a:r>
            <a:r>
              <a:rPr lang="en-GB" sz="1000" dirty="0"/>
              <a:t> </a:t>
            </a:r>
          </a:p>
        </p:txBody>
      </p:sp>
      <p:pic>
        <p:nvPicPr>
          <p:cNvPr id="6146" name="Picture 2" descr="Boston Consulting Group - Wikipedia">
            <a:extLst>
              <a:ext uri="{FF2B5EF4-FFF2-40B4-BE49-F238E27FC236}">
                <a16:creationId xmlns:a16="http://schemas.microsoft.com/office/drawing/2014/main" id="{2242D326-256C-A669-7CA3-0F31F7EF36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13" y="2092621"/>
            <a:ext cx="827309" cy="7786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E30429-660F-DE6B-2CB2-664796800AF2}"/>
              </a:ext>
            </a:extLst>
          </p:cNvPr>
          <p:cNvSpPr txBox="1"/>
          <p:nvPr/>
        </p:nvSpPr>
        <p:spPr>
          <a:xfrm>
            <a:off x="4844561" y="3077028"/>
            <a:ext cx="6163407" cy="1477328"/>
          </a:xfrm>
          <a:prstGeom prst="rect">
            <a:avLst/>
          </a:prstGeom>
          <a:noFill/>
        </p:spPr>
        <p:txBody>
          <a:bodyPr wrap="square" rtlCol="0">
            <a:spAutoFit/>
          </a:bodyPr>
          <a:lstStyle/>
          <a:p>
            <a:r>
              <a:rPr lang="en-GB" i="1" dirty="0"/>
              <a:t>"It gets into the crux of our business, right? And it's going to be fundamental to the toolkit and skills that we need to have." </a:t>
            </a:r>
            <a:br>
              <a:rPr lang="en-GB" i="1" dirty="0"/>
            </a:br>
            <a:br>
              <a:rPr lang="en-GB" i="1" dirty="0"/>
            </a:br>
            <a:br>
              <a:rPr lang="en-GB" i="1" dirty="0"/>
            </a:br>
            <a:r>
              <a:rPr lang="en-GB" i="1" dirty="0"/>
              <a:t>“50% of what we do, will be done by clever prompts.”</a:t>
            </a:r>
          </a:p>
        </p:txBody>
      </p:sp>
    </p:spTree>
    <p:extLst>
      <p:ext uri="{BB962C8B-B14F-4D97-AF65-F5344CB8AC3E}">
        <p14:creationId xmlns:p14="http://schemas.microsoft.com/office/powerpoint/2010/main" val="289263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13E57-C030-54EA-7F7A-4ED915E9648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F41168F-F6E6-4182-B658-13136C9B56E7}"/>
              </a:ext>
            </a:extLst>
          </p:cNvPr>
          <p:cNvSpPr>
            <a:spLocks noGrp="1"/>
          </p:cNvSpPr>
          <p:nvPr>
            <p:ph type="title"/>
          </p:nvPr>
        </p:nvSpPr>
        <p:spPr>
          <a:xfrm>
            <a:off x="838200" y="365126"/>
            <a:ext cx="10515600" cy="727694"/>
          </a:xfrm>
        </p:spPr>
        <p:txBody>
          <a:bodyPr/>
          <a:lstStyle/>
          <a:p>
            <a:pPr algn="ctr"/>
            <a:r>
              <a:rPr lang="en-GB" b="1" dirty="0">
                <a:solidFill>
                  <a:schemeClr val="tx2"/>
                </a:solidFill>
              </a:rPr>
              <a:t>Case: BCG’s Enterprise GPT</a:t>
            </a:r>
          </a:p>
        </p:txBody>
      </p:sp>
      <p:sp>
        <p:nvSpPr>
          <p:cNvPr id="3" name="Content Placeholder 2">
            <a:extLst>
              <a:ext uri="{FF2B5EF4-FFF2-40B4-BE49-F238E27FC236}">
                <a16:creationId xmlns:a16="http://schemas.microsoft.com/office/drawing/2014/main" id="{FB56482A-1687-4743-FE18-F81CE0847DBB}"/>
              </a:ext>
            </a:extLst>
          </p:cNvPr>
          <p:cNvSpPr>
            <a:spLocks noGrp="1"/>
          </p:cNvSpPr>
          <p:nvPr>
            <p:ph idx="4294967295"/>
          </p:nvPr>
        </p:nvSpPr>
        <p:spPr>
          <a:xfrm>
            <a:off x="848899" y="1757576"/>
            <a:ext cx="4663878" cy="2076450"/>
          </a:xfrm>
        </p:spPr>
        <p:txBody>
          <a:bodyPr>
            <a:normAutofit/>
          </a:bodyPr>
          <a:lstStyle/>
          <a:p>
            <a:r>
              <a:rPr lang="en-GB" sz="1600" dirty="0">
                <a:solidFill>
                  <a:schemeClr val="tx2"/>
                </a:solidFill>
              </a:rPr>
              <a:t>Rolled out to all BCG staff</a:t>
            </a:r>
            <a:r>
              <a:rPr sz="1600" dirty="0">
                <a:solidFill>
                  <a:schemeClr val="tx2"/>
                </a:solidFill>
              </a:rPr>
              <a:t>.</a:t>
            </a:r>
          </a:p>
          <a:p>
            <a:r>
              <a:rPr lang="en-GB" sz="1600" dirty="0">
                <a:solidFill>
                  <a:schemeClr val="tx2"/>
                </a:solidFill>
              </a:rPr>
              <a:t>Ensures all data remains within BCG</a:t>
            </a:r>
            <a:r>
              <a:rPr sz="1600" dirty="0">
                <a:solidFill>
                  <a:schemeClr val="tx2"/>
                </a:solidFill>
              </a:rPr>
              <a:t>.</a:t>
            </a:r>
          </a:p>
          <a:p>
            <a:r>
              <a:rPr lang="en-GB" sz="1600" dirty="0">
                <a:solidFill>
                  <a:schemeClr val="tx2"/>
                </a:solidFill>
              </a:rPr>
              <a:t>Outputs are constrained to the client project</a:t>
            </a:r>
            <a:r>
              <a:rPr sz="1600" dirty="0">
                <a:solidFill>
                  <a:schemeClr val="tx2"/>
                </a:solidFill>
              </a:rPr>
              <a:t>.</a:t>
            </a:r>
            <a:endParaRPr lang="en-GB" sz="1600" dirty="0">
              <a:solidFill>
                <a:schemeClr val="tx2"/>
              </a:solidFill>
            </a:endParaRPr>
          </a:p>
          <a:p>
            <a:r>
              <a:rPr lang="en-GB" sz="1600" dirty="0">
                <a:solidFill>
                  <a:schemeClr val="tx2"/>
                </a:solidFill>
              </a:rPr>
              <a:t>Enterprise GPTs and consultants can create their own GPTs.</a:t>
            </a:r>
            <a:endParaRPr sz="1600" dirty="0">
              <a:solidFill>
                <a:schemeClr val="tx2"/>
              </a:solidFill>
            </a:endParaRPr>
          </a:p>
        </p:txBody>
      </p:sp>
      <p:sp>
        <p:nvSpPr>
          <p:cNvPr id="4" name="TextBox 3">
            <a:extLst>
              <a:ext uri="{FF2B5EF4-FFF2-40B4-BE49-F238E27FC236}">
                <a16:creationId xmlns:a16="http://schemas.microsoft.com/office/drawing/2014/main" id="{79D98FAD-74E2-7DD8-020E-BEE56A95AE51}"/>
              </a:ext>
            </a:extLst>
          </p:cNvPr>
          <p:cNvSpPr txBox="1"/>
          <p:nvPr/>
        </p:nvSpPr>
        <p:spPr>
          <a:xfrm>
            <a:off x="838200" y="1161237"/>
            <a:ext cx="4674577" cy="369332"/>
          </a:xfrm>
          <a:prstGeom prst="rect">
            <a:avLst/>
          </a:prstGeom>
          <a:solidFill>
            <a:schemeClr val="tx2"/>
          </a:solidFill>
        </p:spPr>
        <p:txBody>
          <a:bodyPr wrap="square" rtlCol="0">
            <a:spAutoFit/>
          </a:bodyPr>
          <a:lstStyle/>
          <a:p>
            <a:pPr algn="ctr"/>
            <a:r>
              <a:rPr lang="en-GB" b="1" dirty="0">
                <a:solidFill>
                  <a:schemeClr val="bg1"/>
                </a:solidFill>
              </a:rPr>
              <a:t>Enterprise GPT</a:t>
            </a:r>
          </a:p>
        </p:txBody>
      </p:sp>
      <p:sp>
        <p:nvSpPr>
          <p:cNvPr id="5" name="Content Placeholder 2">
            <a:extLst>
              <a:ext uri="{FF2B5EF4-FFF2-40B4-BE49-F238E27FC236}">
                <a16:creationId xmlns:a16="http://schemas.microsoft.com/office/drawing/2014/main" id="{F7D1FED1-3503-4F26-6984-2C90699B7FD1}"/>
              </a:ext>
            </a:extLst>
          </p:cNvPr>
          <p:cNvSpPr txBox="1">
            <a:spLocks/>
          </p:cNvSpPr>
          <p:nvPr/>
        </p:nvSpPr>
        <p:spPr>
          <a:xfrm>
            <a:off x="6679224" y="1721578"/>
            <a:ext cx="4830337" cy="1908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Over 3000 GPTs developed.</a:t>
            </a:r>
          </a:p>
          <a:p>
            <a:r>
              <a:rPr lang="en-GB" sz="1600" dirty="0">
                <a:solidFill>
                  <a:schemeClr val="tx2"/>
                </a:solidFill>
              </a:rPr>
              <a:t>Mix of enterprise consulting GPTs, corporate support function GPTs and personal GPTs.</a:t>
            </a:r>
          </a:p>
          <a:p>
            <a:r>
              <a:rPr lang="en-GB" sz="1600" dirty="0">
                <a:solidFill>
                  <a:schemeClr val="tx2"/>
                </a:solidFill>
              </a:rPr>
              <a:t>Gene is a versatile tool for client engagement and content creation.</a:t>
            </a:r>
          </a:p>
        </p:txBody>
      </p:sp>
      <p:sp>
        <p:nvSpPr>
          <p:cNvPr id="6" name="TextBox 5">
            <a:extLst>
              <a:ext uri="{FF2B5EF4-FFF2-40B4-BE49-F238E27FC236}">
                <a16:creationId xmlns:a16="http://schemas.microsoft.com/office/drawing/2014/main" id="{8165464C-C9BC-8C03-8BAF-56DAD784C4CB}"/>
              </a:ext>
            </a:extLst>
          </p:cNvPr>
          <p:cNvSpPr txBox="1"/>
          <p:nvPr/>
        </p:nvSpPr>
        <p:spPr>
          <a:xfrm>
            <a:off x="6679224" y="1157097"/>
            <a:ext cx="4663878" cy="369332"/>
          </a:xfrm>
          <a:prstGeom prst="rect">
            <a:avLst/>
          </a:prstGeom>
          <a:solidFill>
            <a:schemeClr val="accent1"/>
          </a:solidFill>
        </p:spPr>
        <p:txBody>
          <a:bodyPr wrap="square" rtlCol="0">
            <a:spAutoFit/>
          </a:bodyPr>
          <a:lstStyle/>
          <a:p>
            <a:pPr algn="ctr"/>
            <a:r>
              <a:rPr lang="en-GB" b="1" dirty="0">
                <a:solidFill>
                  <a:schemeClr val="bg1"/>
                </a:solidFill>
              </a:rPr>
              <a:t>Usage by BCG Consultants</a:t>
            </a:r>
          </a:p>
        </p:txBody>
      </p:sp>
      <p:sp>
        <p:nvSpPr>
          <p:cNvPr id="7" name="Content Placeholder 2">
            <a:extLst>
              <a:ext uri="{FF2B5EF4-FFF2-40B4-BE49-F238E27FC236}">
                <a16:creationId xmlns:a16="http://schemas.microsoft.com/office/drawing/2014/main" id="{CF64BB51-195F-F1CB-DF68-023AD54C8444}"/>
              </a:ext>
            </a:extLst>
          </p:cNvPr>
          <p:cNvSpPr txBox="1">
            <a:spLocks/>
          </p:cNvSpPr>
          <p:nvPr/>
        </p:nvSpPr>
        <p:spPr>
          <a:xfrm>
            <a:off x="152999" y="4613339"/>
            <a:ext cx="3785955" cy="16615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Speed and productivity benefits.</a:t>
            </a:r>
          </a:p>
          <a:p>
            <a:r>
              <a:rPr lang="en-GB" sz="1600" dirty="0">
                <a:solidFill>
                  <a:schemeClr val="tx2"/>
                </a:solidFill>
              </a:rPr>
              <a:t>AI is taking over routine consulting tasks.</a:t>
            </a:r>
          </a:p>
          <a:p>
            <a:r>
              <a:rPr lang="en-GB" sz="1600" dirty="0">
                <a:solidFill>
                  <a:schemeClr val="tx2"/>
                </a:solidFill>
              </a:rPr>
              <a:t>Consultants can go deeper with their analyses and insights.</a:t>
            </a:r>
          </a:p>
          <a:p>
            <a:r>
              <a:rPr lang="en-GB" sz="1600" dirty="0"/>
              <a:t>In 2024, AI-related services accounted for 20% of BCG's total revenue, amounting to $2.7 billion. </a:t>
            </a:r>
            <a:endParaRPr lang="en-GB" sz="1600" dirty="0">
              <a:solidFill>
                <a:schemeClr val="tx2"/>
              </a:solidFill>
            </a:endParaRPr>
          </a:p>
          <a:p>
            <a:pPr lvl="1"/>
            <a:endParaRPr lang="en-GB" sz="1200" dirty="0">
              <a:solidFill>
                <a:schemeClr val="tx2"/>
              </a:solidFill>
            </a:endParaRPr>
          </a:p>
        </p:txBody>
      </p:sp>
      <p:sp>
        <p:nvSpPr>
          <p:cNvPr id="9" name="TextBox 8">
            <a:extLst>
              <a:ext uri="{FF2B5EF4-FFF2-40B4-BE49-F238E27FC236}">
                <a16:creationId xmlns:a16="http://schemas.microsoft.com/office/drawing/2014/main" id="{1FF0E0B9-BDFB-D9FC-3959-C9D7D0CD3A77}"/>
              </a:ext>
            </a:extLst>
          </p:cNvPr>
          <p:cNvSpPr txBox="1"/>
          <p:nvPr/>
        </p:nvSpPr>
        <p:spPr>
          <a:xfrm>
            <a:off x="4203022" y="3990924"/>
            <a:ext cx="3785956" cy="369332"/>
          </a:xfrm>
          <a:prstGeom prst="rect">
            <a:avLst/>
          </a:prstGeom>
          <a:solidFill>
            <a:schemeClr val="accent3"/>
          </a:solidFill>
        </p:spPr>
        <p:txBody>
          <a:bodyPr wrap="square">
            <a:spAutoFit/>
          </a:bodyPr>
          <a:lstStyle/>
          <a:p>
            <a:pPr algn="ctr"/>
            <a:r>
              <a:rPr lang="en-GB" b="1" dirty="0">
                <a:solidFill>
                  <a:schemeClr val="bg1"/>
                </a:solidFill>
              </a:rPr>
              <a:t>Strategic Significance</a:t>
            </a:r>
          </a:p>
        </p:txBody>
      </p:sp>
      <p:sp>
        <p:nvSpPr>
          <p:cNvPr id="11" name="TextBox 10">
            <a:extLst>
              <a:ext uri="{FF2B5EF4-FFF2-40B4-BE49-F238E27FC236}">
                <a16:creationId xmlns:a16="http://schemas.microsoft.com/office/drawing/2014/main" id="{E1E63C55-E0EB-9C42-DEA1-1111EB814303}"/>
              </a:ext>
            </a:extLst>
          </p:cNvPr>
          <p:cNvSpPr txBox="1"/>
          <p:nvPr/>
        </p:nvSpPr>
        <p:spPr>
          <a:xfrm>
            <a:off x="152998" y="3971415"/>
            <a:ext cx="3785956" cy="369332"/>
          </a:xfrm>
          <a:prstGeom prst="rect">
            <a:avLst/>
          </a:prstGeom>
          <a:solidFill>
            <a:schemeClr val="accent2"/>
          </a:solidFill>
        </p:spPr>
        <p:txBody>
          <a:bodyPr wrap="square">
            <a:spAutoFit/>
          </a:bodyPr>
          <a:lstStyle/>
          <a:p>
            <a:pPr algn="ctr"/>
            <a:r>
              <a:rPr lang="en-GB" b="1" dirty="0">
                <a:solidFill>
                  <a:schemeClr val="bg1"/>
                </a:solidFill>
              </a:rPr>
              <a:t>Impact and Benefits</a:t>
            </a:r>
          </a:p>
        </p:txBody>
      </p:sp>
      <p:sp>
        <p:nvSpPr>
          <p:cNvPr id="12" name="Content Placeholder 2">
            <a:extLst>
              <a:ext uri="{FF2B5EF4-FFF2-40B4-BE49-F238E27FC236}">
                <a16:creationId xmlns:a16="http://schemas.microsoft.com/office/drawing/2014/main" id="{7B41866C-33A7-DD84-CB0B-998248D8A06C}"/>
              </a:ext>
            </a:extLst>
          </p:cNvPr>
          <p:cNvSpPr txBox="1">
            <a:spLocks/>
          </p:cNvSpPr>
          <p:nvPr/>
        </p:nvSpPr>
        <p:spPr>
          <a:xfrm>
            <a:off x="4203022" y="4613339"/>
            <a:ext cx="3785955" cy="14385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Cornerstone of BCG’s AI strategy.</a:t>
            </a:r>
          </a:p>
          <a:p>
            <a:r>
              <a:rPr lang="en-GB" sz="1600" dirty="0">
                <a:solidFill>
                  <a:schemeClr val="tx2"/>
                </a:solidFill>
              </a:rPr>
              <a:t>Top-down development for enterprise use cases.</a:t>
            </a:r>
          </a:p>
          <a:p>
            <a:r>
              <a:rPr lang="en-GB" sz="1600" dirty="0">
                <a:solidFill>
                  <a:schemeClr val="tx2"/>
                </a:solidFill>
              </a:rPr>
              <a:t>Bottom-up for innovations by individuals.</a:t>
            </a:r>
          </a:p>
          <a:p>
            <a:r>
              <a:rPr lang="en-GB" sz="1600" dirty="0">
                <a:solidFill>
                  <a:schemeClr val="tx2"/>
                </a:solidFill>
              </a:rPr>
              <a:t>Led by senior partner task force for corporate AI apps and general AI apps for consulting workflows</a:t>
            </a:r>
          </a:p>
        </p:txBody>
      </p:sp>
      <p:sp>
        <p:nvSpPr>
          <p:cNvPr id="15" name="TextBox 14">
            <a:extLst>
              <a:ext uri="{FF2B5EF4-FFF2-40B4-BE49-F238E27FC236}">
                <a16:creationId xmlns:a16="http://schemas.microsoft.com/office/drawing/2014/main" id="{2F81C897-8EF9-4688-9410-07CB03A6319C}"/>
              </a:ext>
            </a:extLst>
          </p:cNvPr>
          <p:cNvSpPr txBox="1"/>
          <p:nvPr/>
        </p:nvSpPr>
        <p:spPr>
          <a:xfrm>
            <a:off x="8253046" y="3990924"/>
            <a:ext cx="3785956" cy="369332"/>
          </a:xfrm>
          <a:prstGeom prst="rect">
            <a:avLst/>
          </a:prstGeom>
          <a:solidFill>
            <a:schemeClr val="accent4"/>
          </a:solidFill>
        </p:spPr>
        <p:txBody>
          <a:bodyPr wrap="square">
            <a:spAutoFit/>
          </a:bodyPr>
          <a:lstStyle/>
          <a:p>
            <a:pPr algn="ctr"/>
            <a:r>
              <a:rPr lang="en-GB" b="1" dirty="0">
                <a:solidFill>
                  <a:schemeClr val="bg1"/>
                </a:solidFill>
              </a:rPr>
              <a:t>Lessons Learned</a:t>
            </a:r>
          </a:p>
        </p:txBody>
      </p:sp>
      <p:sp>
        <p:nvSpPr>
          <p:cNvPr id="19" name="Content Placeholder 2">
            <a:extLst>
              <a:ext uri="{FF2B5EF4-FFF2-40B4-BE49-F238E27FC236}">
                <a16:creationId xmlns:a16="http://schemas.microsoft.com/office/drawing/2014/main" id="{3A345AF9-82FA-DB40-7BD1-0650C0767AA6}"/>
              </a:ext>
            </a:extLst>
          </p:cNvPr>
          <p:cNvSpPr txBox="1">
            <a:spLocks/>
          </p:cNvSpPr>
          <p:nvPr/>
        </p:nvSpPr>
        <p:spPr>
          <a:xfrm>
            <a:off x="8253046" y="4554542"/>
            <a:ext cx="3785956" cy="19087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Formally measured impact on 750 staff.</a:t>
            </a:r>
          </a:p>
          <a:p>
            <a:r>
              <a:rPr lang="en-GB" sz="1600" dirty="0">
                <a:solidFill>
                  <a:schemeClr val="tx2"/>
                </a:solidFill>
              </a:rPr>
              <a:t>For straightforward tasks, productivity increased by 30-40% for new hires and 20-30% for experienced consultants.</a:t>
            </a:r>
          </a:p>
          <a:p>
            <a:r>
              <a:rPr lang="en-GB" sz="1600" dirty="0">
                <a:solidFill>
                  <a:schemeClr val="tx2"/>
                </a:solidFill>
              </a:rPr>
              <a:t>For complex tasks, productivity sometimes decreased due to the challenges of debugging AI-generated outputs.</a:t>
            </a:r>
          </a:p>
        </p:txBody>
      </p:sp>
    </p:spTree>
    <p:extLst>
      <p:ext uri="{BB962C8B-B14F-4D97-AF65-F5344CB8AC3E}">
        <p14:creationId xmlns:p14="http://schemas.microsoft.com/office/powerpoint/2010/main" val="2896689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CD15-64D0-F0F4-055E-C79429D6D45F}"/>
              </a:ext>
            </a:extLst>
          </p:cNvPr>
          <p:cNvSpPr>
            <a:spLocks noGrp="1"/>
          </p:cNvSpPr>
          <p:nvPr>
            <p:ph type="title"/>
          </p:nvPr>
        </p:nvSpPr>
        <p:spPr>
          <a:xfrm>
            <a:off x="838200" y="365126"/>
            <a:ext cx="10515600" cy="645990"/>
          </a:xfrm>
        </p:spPr>
        <p:txBody>
          <a:bodyPr>
            <a:normAutofit/>
          </a:bodyPr>
          <a:lstStyle/>
          <a:p>
            <a:pPr algn="ctr"/>
            <a:r>
              <a:rPr lang="en-GB" b="1" dirty="0">
                <a:solidFill>
                  <a:schemeClr val="tx2"/>
                </a:solidFill>
              </a:rPr>
              <a:t>Case: AI at Bain</a:t>
            </a:r>
          </a:p>
        </p:txBody>
      </p:sp>
      <p:sp>
        <p:nvSpPr>
          <p:cNvPr id="3" name="Slide Number Placeholder 2">
            <a:extLst>
              <a:ext uri="{FF2B5EF4-FFF2-40B4-BE49-F238E27FC236}">
                <a16:creationId xmlns:a16="http://schemas.microsoft.com/office/drawing/2014/main" id="{8996568F-C23C-708B-A3F7-D548BF0339A5}"/>
              </a:ext>
            </a:extLst>
          </p:cNvPr>
          <p:cNvSpPr>
            <a:spLocks noGrp="1"/>
          </p:cNvSpPr>
          <p:nvPr>
            <p:ph type="sldNum" sz="quarter" idx="4294967295"/>
          </p:nvPr>
        </p:nvSpPr>
        <p:spPr>
          <a:xfrm>
            <a:off x="8610600" y="6356350"/>
            <a:ext cx="2743200" cy="365125"/>
          </a:xfrm>
          <a:prstGeom prst="rect">
            <a:avLst/>
          </a:prstGeom>
        </p:spPr>
        <p:txBody>
          <a:bodyPr/>
          <a:lstStyle/>
          <a:p>
            <a:fld id="{F3451B78-826D-4FE9-99FE-428C8E62A634}" type="slidenum">
              <a:rPr lang="en-US" smtClean="0"/>
              <a:t>28</a:t>
            </a:fld>
            <a:endParaRPr lang="en-US"/>
          </a:p>
        </p:txBody>
      </p:sp>
      <p:pic>
        <p:nvPicPr>
          <p:cNvPr id="8194" name="Picture 2" descr="Chuck Whitten - Management Consultant ...">
            <a:extLst>
              <a:ext uri="{FF2B5EF4-FFF2-40B4-BE49-F238E27FC236}">
                <a16:creationId xmlns:a16="http://schemas.microsoft.com/office/drawing/2014/main" id="{293CAF5B-ABDA-89B4-8B15-4B6B38F310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77" b="3671"/>
          <a:stretch>
            <a:fillRect/>
          </a:stretch>
        </p:blipFill>
        <p:spPr bwMode="auto">
          <a:xfrm>
            <a:off x="1029486" y="1394689"/>
            <a:ext cx="2857500" cy="263034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ain global managing partner predicts ...">
            <a:extLst>
              <a:ext uri="{FF2B5EF4-FFF2-40B4-BE49-F238E27FC236}">
                <a16:creationId xmlns:a16="http://schemas.microsoft.com/office/drawing/2014/main" id="{FF271ADD-BA75-56EB-1B79-B4EA0E1882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69" r="5179"/>
          <a:stretch>
            <a:fillRect/>
          </a:stretch>
        </p:blipFill>
        <p:spPr bwMode="auto">
          <a:xfrm>
            <a:off x="1006868" y="4025035"/>
            <a:ext cx="2880118" cy="2552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4E3CC1-A4ED-E682-B180-686BE289E8EC}"/>
              </a:ext>
            </a:extLst>
          </p:cNvPr>
          <p:cNvSpPr txBox="1"/>
          <p:nvPr/>
        </p:nvSpPr>
        <p:spPr>
          <a:xfrm>
            <a:off x="4809393" y="1807527"/>
            <a:ext cx="6544407" cy="1477328"/>
          </a:xfrm>
          <a:prstGeom prst="rect">
            <a:avLst/>
          </a:prstGeom>
          <a:noFill/>
        </p:spPr>
        <p:txBody>
          <a:bodyPr wrap="square" rtlCol="0">
            <a:spAutoFit/>
          </a:bodyPr>
          <a:lstStyle/>
          <a:p>
            <a:r>
              <a:rPr lang="en-GB" b="1" dirty="0"/>
              <a:t>Chuck Whitten</a:t>
            </a:r>
            <a:r>
              <a:rPr lang="en-GB" dirty="0"/>
              <a:t>, Bain’s Global Head of Digital, highlights the importance of integrating AI into core business functions, stating that companies should pursue a dual-track approach: balancing large-scale, transformative initiatives with incremental improvements.</a:t>
            </a:r>
          </a:p>
        </p:txBody>
      </p:sp>
      <p:sp>
        <p:nvSpPr>
          <p:cNvPr id="6" name="TextBox 5">
            <a:extLst>
              <a:ext uri="{FF2B5EF4-FFF2-40B4-BE49-F238E27FC236}">
                <a16:creationId xmlns:a16="http://schemas.microsoft.com/office/drawing/2014/main" id="{DDF33C26-9EC7-435C-B71C-E59D0D8D0005}"/>
              </a:ext>
            </a:extLst>
          </p:cNvPr>
          <p:cNvSpPr txBox="1"/>
          <p:nvPr/>
        </p:nvSpPr>
        <p:spPr>
          <a:xfrm>
            <a:off x="4809392" y="4701220"/>
            <a:ext cx="6544407" cy="1200329"/>
          </a:xfrm>
          <a:prstGeom prst="rect">
            <a:avLst/>
          </a:prstGeom>
          <a:noFill/>
        </p:spPr>
        <p:txBody>
          <a:bodyPr wrap="square" rtlCol="0">
            <a:spAutoFit/>
          </a:bodyPr>
          <a:lstStyle/>
          <a:p>
            <a:r>
              <a:rPr lang="en-GB" b="1" dirty="0"/>
              <a:t>Christophe De </a:t>
            </a:r>
            <a:r>
              <a:rPr lang="en-GB" b="1" dirty="0" err="1"/>
              <a:t>Vusser</a:t>
            </a:r>
            <a:r>
              <a:rPr lang="en-GB" dirty="0"/>
              <a:t>, Bain's Worldwide Managing Partner and CEO, notes the shift from experimentation to practical application of AI, emphasizing the need for businesses to assess their data readiness and the tangible results AI investments can yield.</a:t>
            </a:r>
          </a:p>
        </p:txBody>
      </p:sp>
    </p:spTree>
    <p:extLst>
      <p:ext uri="{BB962C8B-B14F-4D97-AF65-F5344CB8AC3E}">
        <p14:creationId xmlns:p14="http://schemas.microsoft.com/office/powerpoint/2010/main" val="1381920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BF00D-1296-62E7-B61E-F632E2421D4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7FE7B85-1A72-7915-9C8C-E7B91F3B267F}"/>
              </a:ext>
            </a:extLst>
          </p:cNvPr>
          <p:cNvSpPr>
            <a:spLocks noGrp="1"/>
          </p:cNvSpPr>
          <p:nvPr>
            <p:ph type="title"/>
          </p:nvPr>
        </p:nvSpPr>
        <p:spPr>
          <a:xfrm>
            <a:off x="838200" y="365126"/>
            <a:ext cx="10515600" cy="727694"/>
          </a:xfrm>
        </p:spPr>
        <p:txBody>
          <a:bodyPr/>
          <a:lstStyle/>
          <a:p>
            <a:pPr algn="ctr"/>
            <a:r>
              <a:rPr lang="en-GB" b="1" dirty="0">
                <a:solidFill>
                  <a:schemeClr val="tx2"/>
                </a:solidFill>
              </a:rPr>
              <a:t>Case: Bain’s Enterprise GPT &amp; CoPilot</a:t>
            </a:r>
          </a:p>
        </p:txBody>
      </p:sp>
      <p:sp>
        <p:nvSpPr>
          <p:cNvPr id="3" name="Content Placeholder 2">
            <a:extLst>
              <a:ext uri="{FF2B5EF4-FFF2-40B4-BE49-F238E27FC236}">
                <a16:creationId xmlns:a16="http://schemas.microsoft.com/office/drawing/2014/main" id="{0B59C4B2-1F47-2889-A444-F734C9389E0D}"/>
              </a:ext>
            </a:extLst>
          </p:cNvPr>
          <p:cNvSpPr>
            <a:spLocks noGrp="1"/>
          </p:cNvSpPr>
          <p:nvPr>
            <p:ph idx="4294967295"/>
          </p:nvPr>
        </p:nvSpPr>
        <p:spPr>
          <a:xfrm>
            <a:off x="848899" y="1757576"/>
            <a:ext cx="4663878" cy="2076450"/>
          </a:xfrm>
        </p:spPr>
        <p:txBody>
          <a:bodyPr>
            <a:normAutofit/>
          </a:bodyPr>
          <a:lstStyle/>
          <a:p>
            <a:r>
              <a:rPr lang="en-GB" sz="1600" dirty="0">
                <a:solidFill>
                  <a:schemeClr val="tx2"/>
                </a:solidFill>
              </a:rPr>
              <a:t>OpenAI’s ChatGPT Enterprise available across all 18,000 staff.</a:t>
            </a:r>
          </a:p>
          <a:p>
            <a:r>
              <a:rPr lang="en-GB" sz="1600" dirty="0">
                <a:solidFill>
                  <a:schemeClr val="tx2"/>
                </a:solidFill>
              </a:rPr>
              <a:t>60% of consultants adopted it within 2 weeks.</a:t>
            </a:r>
          </a:p>
          <a:p>
            <a:r>
              <a:rPr lang="en-GB" sz="1600" dirty="0">
                <a:solidFill>
                  <a:schemeClr val="tx2"/>
                </a:solidFill>
              </a:rPr>
              <a:t>Partnered with OpenAI for client industry solutions.</a:t>
            </a:r>
            <a:endParaRPr sz="1600" dirty="0">
              <a:solidFill>
                <a:schemeClr val="tx2"/>
              </a:solidFill>
            </a:endParaRPr>
          </a:p>
        </p:txBody>
      </p:sp>
      <p:sp>
        <p:nvSpPr>
          <p:cNvPr id="4" name="TextBox 3">
            <a:extLst>
              <a:ext uri="{FF2B5EF4-FFF2-40B4-BE49-F238E27FC236}">
                <a16:creationId xmlns:a16="http://schemas.microsoft.com/office/drawing/2014/main" id="{28AAA49B-1A04-B991-B70C-A554E22BE5F8}"/>
              </a:ext>
            </a:extLst>
          </p:cNvPr>
          <p:cNvSpPr txBox="1"/>
          <p:nvPr/>
        </p:nvSpPr>
        <p:spPr>
          <a:xfrm>
            <a:off x="838200" y="1161237"/>
            <a:ext cx="4674577" cy="369332"/>
          </a:xfrm>
          <a:prstGeom prst="rect">
            <a:avLst/>
          </a:prstGeom>
          <a:solidFill>
            <a:schemeClr val="tx2"/>
          </a:solidFill>
        </p:spPr>
        <p:txBody>
          <a:bodyPr wrap="square" rtlCol="0">
            <a:spAutoFit/>
          </a:bodyPr>
          <a:lstStyle/>
          <a:p>
            <a:pPr algn="ctr"/>
            <a:r>
              <a:rPr lang="en-GB" b="1" dirty="0">
                <a:solidFill>
                  <a:schemeClr val="bg1"/>
                </a:solidFill>
              </a:rPr>
              <a:t>Enterprise GPT</a:t>
            </a:r>
          </a:p>
        </p:txBody>
      </p:sp>
      <p:sp>
        <p:nvSpPr>
          <p:cNvPr id="5" name="Content Placeholder 2">
            <a:extLst>
              <a:ext uri="{FF2B5EF4-FFF2-40B4-BE49-F238E27FC236}">
                <a16:creationId xmlns:a16="http://schemas.microsoft.com/office/drawing/2014/main" id="{688F29C3-A7F3-6FB8-5122-AE46362C37A6}"/>
              </a:ext>
            </a:extLst>
          </p:cNvPr>
          <p:cNvSpPr txBox="1">
            <a:spLocks/>
          </p:cNvSpPr>
          <p:nvPr/>
        </p:nvSpPr>
        <p:spPr>
          <a:xfrm>
            <a:off x="6679224" y="1721578"/>
            <a:ext cx="4830337" cy="1908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Bain is implementing other AI tools like MS Copilot.</a:t>
            </a:r>
          </a:p>
          <a:p>
            <a:r>
              <a:rPr lang="en-GB" sz="1600" dirty="0">
                <a:solidFill>
                  <a:schemeClr val="tx2"/>
                </a:solidFill>
              </a:rPr>
              <a:t>Have developed in house proprietary tools to guide interviews and for data analysis.</a:t>
            </a:r>
          </a:p>
        </p:txBody>
      </p:sp>
      <p:sp>
        <p:nvSpPr>
          <p:cNvPr id="6" name="TextBox 5">
            <a:extLst>
              <a:ext uri="{FF2B5EF4-FFF2-40B4-BE49-F238E27FC236}">
                <a16:creationId xmlns:a16="http://schemas.microsoft.com/office/drawing/2014/main" id="{C22B3A93-A5E4-42EA-C26A-585936A24BBF}"/>
              </a:ext>
            </a:extLst>
          </p:cNvPr>
          <p:cNvSpPr txBox="1"/>
          <p:nvPr/>
        </p:nvSpPr>
        <p:spPr>
          <a:xfrm>
            <a:off x="6679224" y="1157097"/>
            <a:ext cx="4663878" cy="369332"/>
          </a:xfrm>
          <a:prstGeom prst="rect">
            <a:avLst/>
          </a:prstGeom>
          <a:solidFill>
            <a:schemeClr val="accent1"/>
          </a:solidFill>
        </p:spPr>
        <p:txBody>
          <a:bodyPr wrap="square" rtlCol="0">
            <a:spAutoFit/>
          </a:bodyPr>
          <a:lstStyle/>
          <a:p>
            <a:pPr algn="ctr"/>
            <a:r>
              <a:rPr lang="en-GB" b="1" dirty="0">
                <a:solidFill>
                  <a:schemeClr val="bg1"/>
                </a:solidFill>
              </a:rPr>
              <a:t>Other AI Tools</a:t>
            </a:r>
          </a:p>
        </p:txBody>
      </p:sp>
      <p:sp>
        <p:nvSpPr>
          <p:cNvPr id="7" name="Content Placeholder 2">
            <a:extLst>
              <a:ext uri="{FF2B5EF4-FFF2-40B4-BE49-F238E27FC236}">
                <a16:creationId xmlns:a16="http://schemas.microsoft.com/office/drawing/2014/main" id="{343D26EC-47A8-DCB8-6C28-191F701553B9}"/>
              </a:ext>
            </a:extLst>
          </p:cNvPr>
          <p:cNvSpPr txBox="1">
            <a:spLocks/>
          </p:cNvSpPr>
          <p:nvPr/>
        </p:nvSpPr>
        <p:spPr>
          <a:xfrm>
            <a:off x="152999" y="4613339"/>
            <a:ext cx="3785955" cy="16615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Getting tasks done more quickly to enable increased focus on clients</a:t>
            </a:r>
          </a:p>
          <a:p>
            <a:r>
              <a:rPr lang="en-GB" sz="1600" dirty="0">
                <a:solidFill>
                  <a:schemeClr val="tx2"/>
                </a:solidFill>
              </a:rPr>
              <a:t>30% of revenues now from digital and AI with projected growth to 50%.</a:t>
            </a:r>
          </a:p>
          <a:p>
            <a:r>
              <a:rPr lang="en-GB" sz="1600" dirty="0">
                <a:solidFill>
                  <a:schemeClr val="tx2"/>
                </a:solidFill>
              </a:rPr>
              <a:t>AI is central to more than 25% of Bain’s work.</a:t>
            </a:r>
          </a:p>
          <a:p>
            <a:pPr lvl="1"/>
            <a:endParaRPr lang="en-GB" sz="1200" dirty="0">
              <a:solidFill>
                <a:schemeClr val="tx2"/>
              </a:solidFill>
            </a:endParaRPr>
          </a:p>
        </p:txBody>
      </p:sp>
      <p:sp>
        <p:nvSpPr>
          <p:cNvPr id="9" name="TextBox 8">
            <a:extLst>
              <a:ext uri="{FF2B5EF4-FFF2-40B4-BE49-F238E27FC236}">
                <a16:creationId xmlns:a16="http://schemas.microsoft.com/office/drawing/2014/main" id="{D6F9A79C-B1DB-27AE-08AA-1C603837119C}"/>
              </a:ext>
            </a:extLst>
          </p:cNvPr>
          <p:cNvSpPr txBox="1"/>
          <p:nvPr/>
        </p:nvSpPr>
        <p:spPr>
          <a:xfrm>
            <a:off x="4203022" y="3990924"/>
            <a:ext cx="3785956" cy="369332"/>
          </a:xfrm>
          <a:prstGeom prst="rect">
            <a:avLst/>
          </a:prstGeom>
          <a:solidFill>
            <a:schemeClr val="accent3"/>
          </a:solidFill>
        </p:spPr>
        <p:txBody>
          <a:bodyPr wrap="square">
            <a:spAutoFit/>
          </a:bodyPr>
          <a:lstStyle/>
          <a:p>
            <a:pPr algn="ctr"/>
            <a:r>
              <a:rPr lang="en-GB" b="1" dirty="0">
                <a:solidFill>
                  <a:schemeClr val="bg1"/>
                </a:solidFill>
              </a:rPr>
              <a:t>Strategic Significance</a:t>
            </a:r>
          </a:p>
        </p:txBody>
      </p:sp>
      <p:sp>
        <p:nvSpPr>
          <p:cNvPr id="11" name="TextBox 10">
            <a:extLst>
              <a:ext uri="{FF2B5EF4-FFF2-40B4-BE49-F238E27FC236}">
                <a16:creationId xmlns:a16="http://schemas.microsoft.com/office/drawing/2014/main" id="{F2B9C532-2132-9F18-2EC5-DFA41FBF7606}"/>
              </a:ext>
            </a:extLst>
          </p:cNvPr>
          <p:cNvSpPr txBox="1"/>
          <p:nvPr/>
        </p:nvSpPr>
        <p:spPr>
          <a:xfrm>
            <a:off x="152998" y="3971415"/>
            <a:ext cx="3785956" cy="369332"/>
          </a:xfrm>
          <a:prstGeom prst="rect">
            <a:avLst/>
          </a:prstGeom>
          <a:solidFill>
            <a:schemeClr val="accent2"/>
          </a:solidFill>
        </p:spPr>
        <p:txBody>
          <a:bodyPr wrap="square">
            <a:spAutoFit/>
          </a:bodyPr>
          <a:lstStyle/>
          <a:p>
            <a:pPr algn="ctr"/>
            <a:r>
              <a:rPr lang="en-GB" b="1" dirty="0">
                <a:solidFill>
                  <a:schemeClr val="bg1"/>
                </a:solidFill>
              </a:rPr>
              <a:t>Impact and Benefits</a:t>
            </a:r>
          </a:p>
        </p:txBody>
      </p:sp>
      <p:sp>
        <p:nvSpPr>
          <p:cNvPr id="12" name="Content Placeholder 2">
            <a:extLst>
              <a:ext uri="{FF2B5EF4-FFF2-40B4-BE49-F238E27FC236}">
                <a16:creationId xmlns:a16="http://schemas.microsoft.com/office/drawing/2014/main" id="{6FA347AE-8263-D2AB-D1AE-63682345ED91}"/>
              </a:ext>
            </a:extLst>
          </p:cNvPr>
          <p:cNvSpPr txBox="1">
            <a:spLocks/>
          </p:cNvSpPr>
          <p:nvPr/>
        </p:nvSpPr>
        <p:spPr>
          <a:xfrm>
            <a:off x="4203022" y="4613339"/>
            <a:ext cx="3785955" cy="14385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Leadership is emphasising the transformative potential of AI.</a:t>
            </a:r>
          </a:p>
          <a:p>
            <a:r>
              <a:rPr lang="en-GB" sz="1600" dirty="0">
                <a:solidFill>
                  <a:schemeClr val="tx2"/>
                </a:solidFill>
              </a:rPr>
              <a:t>Also promoting the smaller incremental improvements in parallel.</a:t>
            </a:r>
          </a:p>
        </p:txBody>
      </p:sp>
      <p:sp>
        <p:nvSpPr>
          <p:cNvPr id="15" name="TextBox 14">
            <a:extLst>
              <a:ext uri="{FF2B5EF4-FFF2-40B4-BE49-F238E27FC236}">
                <a16:creationId xmlns:a16="http://schemas.microsoft.com/office/drawing/2014/main" id="{2E54FE0A-A069-4240-EEBA-46449AB6188E}"/>
              </a:ext>
            </a:extLst>
          </p:cNvPr>
          <p:cNvSpPr txBox="1"/>
          <p:nvPr/>
        </p:nvSpPr>
        <p:spPr>
          <a:xfrm>
            <a:off x="8253046" y="3990924"/>
            <a:ext cx="3785956" cy="369332"/>
          </a:xfrm>
          <a:prstGeom prst="rect">
            <a:avLst/>
          </a:prstGeom>
          <a:solidFill>
            <a:schemeClr val="accent4"/>
          </a:solidFill>
        </p:spPr>
        <p:txBody>
          <a:bodyPr wrap="square">
            <a:spAutoFit/>
          </a:bodyPr>
          <a:lstStyle/>
          <a:p>
            <a:pPr algn="ctr"/>
            <a:r>
              <a:rPr lang="en-GB" b="1" dirty="0">
                <a:solidFill>
                  <a:schemeClr val="bg1"/>
                </a:solidFill>
              </a:rPr>
              <a:t>Lessons Learned</a:t>
            </a:r>
          </a:p>
        </p:txBody>
      </p:sp>
      <p:sp>
        <p:nvSpPr>
          <p:cNvPr id="19" name="Content Placeholder 2">
            <a:extLst>
              <a:ext uri="{FF2B5EF4-FFF2-40B4-BE49-F238E27FC236}">
                <a16:creationId xmlns:a16="http://schemas.microsoft.com/office/drawing/2014/main" id="{60A45E9B-D504-F914-6D23-7DF39FA82C28}"/>
              </a:ext>
            </a:extLst>
          </p:cNvPr>
          <p:cNvSpPr txBox="1">
            <a:spLocks/>
          </p:cNvSpPr>
          <p:nvPr/>
        </p:nvSpPr>
        <p:spPr>
          <a:xfrm>
            <a:off x="8253046" y="4554542"/>
            <a:ext cx="3785956" cy="1908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Rapid adoption.</a:t>
            </a:r>
          </a:p>
          <a:p>
            <a:r>
              <a:rPr lang="en-GB" sz="1600" dirty="0">
                <a:solidFill>
                  <a:schemeClr val="tx2"/>
                </a:solidFill>
              </a:rPr>
              <a:t>Integration of AI into operations and client services.</a:t>
            </a:r>
          </a:p>
          <a:p>
            <a:r>
              <a:rPr lang="en-GB" sz="1600" dirty="0">
                <a:solidFill>
                  <a:schemeClr val="tx2"/>
                </a:solidFill>
              </a:rPr>
              <a:t>Appointed a senior partner to provide firm wide leadership on digital and AI.</a:t>
            </a:r>
          </a:p>
        </p:txBody>
      </p:sp>
    </p:spTree>
    <p:extLst>
      <p:ext uri="{BB962C8B-B14F-4D97-AF65-F5344CB8AC3E}">
        <p14:creationId xmlns:p14="http://schemas.microsoft.com/office/powerpoint/2010/main" val="274858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68F3F-B6A9-5FBB-3B43-31D4CE923BB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35368D9-FDD1-479B-17DA-1058CA8BB2C1}"/>
              </a:ext>
            </a:extLst>
          </p:cNvPr>
          <p:cNvSpPr txBox="1"/>
          <p:nvPr/>
        </p:nvSpPr>
        <p:spPr>
          <a:xfrm>
            <a:off x="2471450" y="919137"/>
            <a:ext cx="7249100" cy="1569660"/>
          </a:xfrm>
          <a:prstGeom prst="rect">
            <a:avLst/>
          </a:prstGeom>
          <a:noFill/>
        </p:spPr>
        <p:txBody>
          <a:bodyPr wrap="none" rtlCol="0">
            <a:spAutoFit/>
          </a:bodyPr>
          <a:lstStyle/>
          <a:p>
            <a:pPr algn="ctr"/>
            <a:r>
              <a:rPr lang="en-GB" sz="3200" b="1" dirty="0">
                <a:solidFill>
                  <a:schemeClr val="tx2"/>
                </a:solidFill>
              </a:rPr>
              <a:t>Section 1</a:t>
            </a:r>
          </a:p>
          <a:p>
            <a:pPr algn="ctr"/>
            <a:endParaRPr lang="en-GB" sz="3200" b="1" dirty="0"/>
          </a:p>
          <a:p>
            <a:pPr algn="ctr"/>
            <a:r>
              <a:rPr lang="en-GB" sz="3200" b="1" dirty="0">
                <a:solidFill>
                  <a:schemeClr val="tx2"/>
                </a:solidFill>
              </a:rPr>
              <a:t>Introduction &amp; Viewpoint from the Event</a:t>
            </a:r>
            <a:r>
              <a:rPr lang="en-GB" sz="3200" dirty="0">
                <a:solidFill>
                  <a:schemeClr val="tx2"/>
                </a:solidFill>
              </a:rPr>
              <a:t> </a:t>
            </a:r>
          </a:p>
        </p:txBody>
      </p:sp>
      <p:pic>
        <p:nvPicPr>
          <p:cNvPr id="9218" name="Picture 2" descr="Direction Signpost Stock Photos ...">
            <a:extLst>
              <a:ext uri="{FF2B5EF4-FFF2-40B4-BE49-F238E27FC236}">
                <a16:creationId xmlns:a16="http://schemas.microsoft.com/office/drawing/2014/main" id="{FF524073-80B8-EC2C-73C4-9483F133B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360" y="3407934"/>
            <a:ext cx="5669280" cy="253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88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EE95A-1EEE-A5D0-A7AA-3296D202C132}"/>
              </a:ext>
            </a:extLst>
          </p:cNvPr>
          <p:cNvSpPr>
            <a:spLocks noGrp="1"/>
          </p:cNvSpPr>
          <p:nvPr>
            <p:ph type="title"/>
          </p:nvPr>
        </p:nvSpPr>
        <p:spPr>
          <a:xfrm>
            <a:off x="838200" y="365125"/>
            <a:ext cx="10515600" cy="826677"/>
          </a:xfrm>
        </p:spPr>
        <p:txBody>
          <a:bodyPr/>
          <a:lstStyle/>
          <a:p>
            <a:pPr algn="ctr"/>
            <a:r>
              <a:rPr lang="en-GB" dirty="0">
                <a:solidFill>
                  <a:schemeClr val="tx2"/>
                </a:solidFill>
              </a:rPr>
              <a:t>Case: AI at KPMG</a:t>
            </a:r>
          </a:p>
        </p:txBody>
      </p:sp>
      <p:pic>
        <p:nvPicPr>
          <p:cNvPr id="10242" name="Picture 2" descr="David Rowlands">
            <a:extLst>
              <a:ext uri="{FF2B5EF4-FFF2-40B4-BE49-F238E27FC236}">
                <a16:creationId xmlns:a16="http://schemas.microsoft.com/office/drawing/2014/main" id="{741EB43A-8E34-F061-3665-93F55F03B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221" y="1398355"/>
            <a:ext cx="2308688" cy="2308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B1B4E4-15D4-6EBF-6F03-D2AF86E3C6DC}"/>
              </a:ext>
            </a:extLst>
          </p:cNvPr>
          <p:cNvSpPr txBox="1"/>
          <p:nvPr/>
        </p:nvSpPr>
        <p:spPr>
          <a:xfrm>
            <a:off x="1109609" y="3935715"/>
            <a:ext cx="3419654" cy="369332"/>
          </a:xfrm>
          <a:prstGeom prst="rect">
            <a:avLst/>
          </a:prstGeom>
          <a:noFill/>
        </p:spPr>
        <p:txBody>
          <a:bodyPr wrap="none" rtlCol="0">
            <a:spAutoFit/>
          </a:bodyPr>
          <a:lstStyle/>
          <a:p>
            <a:r>
              <a:rPr lang="en-GB" dirty="0"/>
              <a:t>David Rowlands, Global Head of AI</a:t>
            </a:r>
          </a:p>
        </p:txBody>
      </p:sp>
      <p:pic>
        <p:nvPicPr>
          <p:cNvPr id="10246" name="Picture 6" descr="KPMG Canary Wharf Offices - Accountancy Age">
            <a:extLst>
              <a:ext uri="{FF2B5EF4-FFF2-40B4-BE49-F238E27FC236}">
                <a16:creationId xmlns:a16="http://schemas.microsoft.com/office/drawing/2014/main" id="{C118F36F-0CCD-E108-8E07-C953581B0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135" y="4533719"/>
            <a:ext cx="3020602" cy="20137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89CF37-4E94-9F57-C044-A4FFFC875FB0}"/>
              </a:ext>
            </a:extLst>
          </p:cNvPr>
          <p:cNvSpPr txBox="1"/>
          <p:nvPr/>
        </p:nvSpPr>
        <p:spPr>
          <a:xfrm>
            <a:off x="5054886" y="1756881"/>
            <a:ext cx="5948736" cy="1200329"/>
          </a:xfrm>
          <a:prstGeom prst="rect">
            <a:avLst/>
          </a:prstGeom>
          <a:noFill/>
        </p:spPr>
        <p:txBody>
          <a:bodyPr wrap="square" rtlCol="0">
            <a:spAutoFit/>
          </a:bodyPr>
          <a:lstStyle/>
          <a:p>
            <a:r>
              <a:rPr lang="en-GB" i="1" dirty="0"/>
              <a:t>“We surveyed 1800 organisations … 100% felt the responsibility to review AI. 65% saw a key responsibility for KPMG as their auditors or big 4 partner to help them with the journey.”</a:t>
            </a:r>
          </a:p>
        </p:txBody>
      </p:sp>
      <p:sp>
        <p:nvSpPr>
          <p:cNvPr id="6" name="TextBox 5">
            <a:extLst>
              <a:ext uri="{FF2B5EF4-FFF2-40B4-BE49-F238E27FC236}">
                <a16:creationId xmlns:a16="http://schemas.microsoft.com/office/drawing/2014/main" id="{61732AB9-A82F-FB49-141E-D0D67BEC72C7}"/>
              </a:ext>
            </a:extLst>
          </p:cNvPr>
          <p:cNvSpPr txBox="1"/>
          <p:nvPr/>
        </p:nvSpPr>
        <p:spPr>
          <a:xfrm>
            <a:off x="5054887" y="3641117"/>
            <a:ext cx="5948736" cy="2308324"/>
          </a:xfrm>
          <a:prstGeom prst="rect">
            <a:avLst/>
          </a:prstGeom>
          <a:noFill/>
        </p:spPr>
        <p:txBody>
          <a:bodyPr wrap="square" rtlCol="0">
            <a:spAutoFit/>
          </a:bodyPr>
          <a:lstStyle/>
          <a:p>
            <a:r>
              <a:rPr lang="en-GB" i="1" dirty="0"/>
              <a:t>“We’re applying our own AI frameworks to ourselves; we are our own first client – our client zero ….we’re driving a broad- based transformation; how we sell our services, the services we sell, how we deliver them, how we use AI in our own operations, the impact on our workforce, how we look after our own data and technology….to make sure everything we do for our clients is successful and is done in a trusted manner.”</a:t>
            </a:r>
          </a:p>
        </p:txBody>
      </p:sp>
    </p:spTree>
    <p:extLst>
      <p:ext uri="{BB962C8B-B14F-4D97-AF65-F5344CB8AC3E}">
        <p14:creationId xmlns:p14="http://schemas.microsoft.com/office/powerpoint/2010/main" val="2842702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1E349-FC0E-3369-38F4-A176EBDBC6B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455129CA-3DBD-2A20-6B93-B8E8FCEE6E2F}"/>
              </a:ext>
            </a:extLst>
          </p:cNvPr>
          <p:cNvSpPr>
            <a:spLocks noGrp="1"/>
          </p:cNvSpPr>
          <p:nvPr>
            <p:ph type="title"/>
          </p:nvPr>
        </p:nvSpPr>
        <p:spPr>
          <a:xfrm>
            <a:off x="838200" y="365126"/>
            <a:ext cx="10515600" cy="727694"/>
          </a:xfrm>
        </p:spPr>
        <p:txBody>
          <a:bodyPr/>
          <a:lstStyle/>
          <a:p>
            <a:pPr algn="ctr"/>
            <a:r>
              <a:rPr lang="en-GB" b="1" dirty="0">
                <a:solidFill>
                  <a:schemeClr val="tx2"/>
                </a:solidFill>
              </a:rPr>
              <a:t>Case: AVA at KPMG</a:t>
            </a:r>
          </a:p>
        </p:txBody>
      </p:sp>
      <p:sp>
        <p:nvSpPr>
          <p:cNvPr id="3" name="Content Placeholder 2">
            <a:extLst>
              <a:ext uri="{FF2B5EF4-FFF2-40B4-BE49-F238E27FC236}">
                <a16:creationId xmlns:a16="http://schemas.microsoft.com/office/drawing/2014/main" id="{7E7F4320-FFEB-8AE5-291F-AFCC00009FE8}"/>
              </a:ext>
            </a:extLst>
          </p:cNvPr>
          <p:cNvSpPr>
            <a:spLocks noGrp="1"/>
          </p:cNvSpPr>
          <p:nvPr>
            <p:ph idx="4294967295"/>
          </p:nvPr>
        </p:nvSpPr>
        <p:spPr>
          <a:xfrm>
            <a:off x="848899" y="1757576"/>
            <a:ext cx="4663878" cy="2076450"/>
          </a:xfrm>
        </p:spPr>
        <p:txBody>
          <a:bodyPr>
            <a:normAutofit/>
          </a:bodyPr>
          <a:lstStyle/>
          <a:p>
            <a:r>
              <a:rPr lang="en-GB" sz="1600" dirty="0">
                <a:solidFill>
                  <a:schemeClr val="tx2"/>
                </a:solidFill>
              </a:rPr>
              <a:t>A generative AI tool developed by KPMG UK to assist employees in accessing information, improving efficiency, and reducing risk.</a:t>
            </a:r>
            <a:endParaRPr sz="1600" dirty="0">
              <a:solidFill>
                <a:schemeClr val="tx2"/>
              </a:solidFill>
            </a:endParaRPr>
          </a:p>
        </p:txBody>
      </p:sp>
      <p:sp>
        <p:nvSpPr>
          <p:cNvPr id="4" name="TextBox 3">
            <a:extLst>
              <a:ext uri="{FF2B5EF4-FFF2-40B4-BE49-F238E27FC236}">
                <a16:creationId xmlns:a16="http://schemas.microsoft.com/office/drawing/2014/main" id="{16D8E73D-4435-2A13-95BB-C4E6DC12E973}"/>
              </a:ext>
            </a:extLst>
          </p:cNvPr>
          <p:cNvSpPr txBox="1"/>
          <p:nvPr/>
        </p:nvSpPr>
        <p:spPr>
          <a:xfrm>
            <a:off x="838200" y="1161237"/>
            <a:ext cx="4674577" cy="369332"/>
          </a:xfrm>
          <a:prstGeom prst="rect">
            <a:avLst/>
          </a:prstGeom>
          <a:solidFill>
            <a:schemeClr val="tx2"/>
          </a:solidFill>
        </p:spPr>
        <p:txBody>
          <a:bodyPr wrap="square" rtlCol="0">
            <a:spAutoFit/>
          </a:bodyPr>
          <a:lstStyle/>
          <a:p>
            <a:pPr algn="ctr"/>
            <a:r>
              <a:rPr lang="en-GB" b="1" dirty="0">
                <a:solidFill>
                  <a:schemeClr val="bg1"/>
                </a:solidFill>
              </a:rPr>
              <a:t>AVA – Advanced Virtual Assistant</a:t>
            </a:r>
          </a:p>
        </p:txBody>
      </p:sp>
      <p:sp>
        <p:nvSpPr>
          <p:cNvPr id="5" name="Content Placeholder 2">
            <a:extLst>
              <a:ext uri="{FF2B5EF4-FFF2-40B4-BE49-F238E27FC236}">
                <a16:creationId xmlns:a16="http://schemas.microsoft.com/office/drawing/2014/main" id="{2AE46129-21E9-47CE-DCF7-83D97C95A601}"/>
              </a:ext>
            </a:extLst>
          </p:cNvPr>
          <p:cNvSpPr txBox="1">
            <a:spLocks/>
          </p:cNvSpPr>
          <p:nvPr/>
        </p:nvSpPr>
        <p:spPr>
          <a:xfrm>
            <a:off x="6679224" y="1721578"/>
            <a:ext cx="4830337" cy="1908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19,000+ users globally,</a:t>
            </a:r>
          </a:p>
          <a:p>
            <a:r>
              <a:rPr lang="en-GB" sz="1600" dirty="0">
                <a:solidFill>
                  <a:schemeClr val="tx2"/>
                </a:solidFill>
              </a:rPr>
              <a:t>More than 30 demo apps already developed</a:t>
            </a:r>
          </a:p>
          <a:p>
            <a:r>
              <a:rPr lang="en-GB" sz="1600" dirty="0">
                <a:solidFill>
                  <a:schemeClr val="tx2"/>
                </a:solidFill>
              </a:rPr>
              <a:t>£76 million in estimated savings generated at KPMG alone / for our clients </a:t>
            </a:r>
          </a:p>
          <a:p>
            <a:r>
              <a:rPr lang="en-GB" sz="1600" dirty="0">
                <a:solidFill>
                  <a:schemeClr val="tx2"/>
                </a:solidFill>
              </a:rPr>
              <a:t>On average users are saving over 2 working days (14.2 hours) per month by using AVA Chat.</a:t>
            </a:r>
          </a:p>
        </p:txBody>
      </p:sp>
      <p:sp>
        <p:nvSpPr>
          <p:cNvPr id="6" name="TextBox 5">
            <a:extLst>
              <a:ext uri="{FF2B5EF4-FFF2-40B4-BE49-F238E27FC236}">
                <a16:creationId xmlns:a16="http://schemas.microsoft.com/office/drawing/2014/main" id="{42522260-968C-DC79-5B91-6D93651170C7}"/>
              </a:ext>
            </a:extLst>
          </p:cNvPr>
          <p:cNvSpPr txBox="1"/>
          <p:nvPr/>
        </p:nvSpPr>
        <p:spPr>
          <a:xfrm>
            <a:off x="6679224" y="1157097"/>
            <a:ext cx="4663878" cy="369332"/>
          </a:xfrm>
          <a:prstGeom prst="rect">
            <a:avLst/>
          </a:prstGeom>
          <a:solidFill>
            <a:schemeClr val="accent1"/>
          </a:solidFill>
        </p:spPr>
        <p:txBody>
          <a:bodyPr wrap="square" rtlCol="0">
            <a:spAutoFit/>
          </a:bodyPr>
          <a:lstStyle/>
          <a:p>
            <a:pPr algn="ctr"/>
            <a:r>
              <a:rPr lang="en-GB" b="1" dirty="0">
                <a:solidFill>
                  <a:schemeClr val="bg1"/>
                </a:solidFill>
              </a:rPr>
              <a:t>Usage by KPMG</a:t>
            </a:r>
          </a:p>
        </p:txBody>
      </p:sp>
      <p:sp>
        <p:nvSpPr>
          <p:cNvPr id="7" name="Content Placeholder 2">
            <a:extLst>
              <a:ext uri="{FF2B5EF4-FFF2-40B4-BE49-F238E27FC236}">
                <a16:creationId xmlns:a16="http://schemas.microsoft.com/office/drawing/2014/main" id="{1B74B3EA-EBFB-7466-B3CE-FC306A9B5771}"/>
              </a:ext>
            </a:extLst>
          </p:cNvPr>
          <p:cNvSpPr txBox="1">
            <a:spLocks/>
          </p:cNvSpPr>
          <p:nvPr/>
        </p:nvSpPr>
        <p:spPr>
          <a:xfrm>
            <a:off x="152999" y="4613339"/>
            <a:ext cx="3785955" cy="16615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Dramatic increase in efficiencies</a:t>
            </a:r>
          </a:p>
          <a:p>
            <a:r>
              <a:rPr lang="en-GB" sz="1600" dirty="0">
                <a:solidFill>
                  <a:schemeClr val="tx2"/>
                </a:solidFill>
              </a:rPr>
              <a:t>Significant cost reductions</a:t>
            </a:r>
          </a:p>
          <a:p>
            <a:r>
              <a:rPr lang="en-GB" sz="1600" dirty="0">
                <a:solidFill>
                  <a:schemeClr val="tx2"/>
                </a:solidFill>
              </a:rPr>
              <a:t>Faster and deeper insights</a:t>
            </a:r>
          </a:p>
          <a:p>
            <a:r>
              <a:rPr lang="en-GB" sz="1600" dirty="0">
                <a:solidFill>
                  <a:schemeClr val="tx2"/>
                </a:solidFill>
              </a:rPr>
              <a:t>More time dedicated to strategic tasks</a:t>
            </a:r>
          </a:p>
          <a:p>
            <a:r>
              <a:rPr lang="en-GB" sz="1600" dirty="0">
                <a:solidFill>
                  <a:schemeClr val="tx2"/>
                </a:solidFill>
              </a:rPr>
              <a:t>Enhanced staff productivity </a:t>
            </a:r>
          </a:p>
          <a:p>
            <a:r>
              <a:rPr lang="en-GB" sz="1600" dirty="0">
                <a:solidFill>
                  <a:schemeClr val="tx2"/>
                </a:solidFill>
              </a:rPr>
              <a:t>Greater transparency and explainability</a:t>
            </a:r>
          </a:p>
          <a:p>
            <a:pPr lvl="1"/>
            <a:endParaRPr lang="en-GB" sz="1200" dirty="0">
              <a:solidFill>
                <a:schemeClr val="tx2"/>
              </a:solidFill>
            </a:endParaRPr>
          </a:p>
        </p:txBody>
      </p:sp>
      <p:sp>
        <p:nvSpPr>
          <p:cNvPr id="9" name="TextBox 8">
            <a:extLst>
              <a:ext uri="{FF2B5EF4-FFF2-40B4-BE49-F238E27FC236}">
                <a16:creationId xmlns:a16="http://schemas.microsoft.com/office/drawing/2014/main" id="{644CE8D6-C262-D4F6-35C3-FCA0EBBED36A}"/>
              </a:ext>
            </a:extLst>
          </p:cNvPr>
          <p:cNvSpPr txBox="1"/>
          <p:nvPr/>
        </p:nvSpPr>
        <p:spPr>
          <a:xfrm>
            <a:off x="4203022" y="3990924"/>
            <a:ext cx="3785956" cy="369332"/>
          </a:xfrm>
          <a:prstGeom prst="rect">
            <a:avLst/>
          </a:prstGeom>
          <a:solidFill>
            <a:schemeClr val="accent3"/>
          </a:solidFill>
        </p:spPr>
        <p:txBody>
          <a:bodyPr wrap="square">
            <a:spAutoFit/>
          </a:bodyPr>
          <a:lstStyle/>
          <a:p>
            <a:pPr algn="ctr"/>
            <a:r>
              <a:rPr lang="en-GB" b="1" dirty="0">
                <a:solidFill>
                  <a:schemeClr val="bg1"/>
                </a:solidFill>
              </a:rPr>
              <a:t>Strategic Significance</a:t>
            </a:r>
          </a:p>
        </p:txBody>
      </p:sp>
      <p:sp>
        <p:nvSpPr>
          <p:cNvPr id="11" name="TextBox 10">
            <a:extLst>
              <a:ext uri="{FF2B5EF4-FFF2-40B4-BE49-F238E27FC236}">
                <a16:creationId xmlns:a16="http://schemas.microsoft.com/office/drawing/2014/main" id="{C4201AC6-6770-D64B-1325-B9DAEECD82FB}"/>
              </a:ext>
            </a:extLst>
          </p:cNvPr>
          <p:cNvSpPr txBox="1"/>
          <p:nvPr/>
        </p:nvSpPr>
        <p:spPr>
          <a:xfrm>
            <a:off x="152998" y="3971415"/>
            <a:ext cx="3785956" cy="369332"/>
          </a:xfrm>
          <a:prstGeom prst="rect">
            <a:avLst/>
          </a:prstGeom>
          <a:solidFill>
            <a:schemeClr val="accent2"/>
          </a:solidFill>
        </p:spPr>
        <p:txBody>
          <a:bodyPr wrap="square">
            <a:spAutoFit/>
          </a:bodyPr>
          <a:lstStyle/>
          <a:p>
            <a:pPr algn="ctr"/>
            <a:r>
              <a:rPr lang="en-GB" b="1" dirty="0">
                <a:solidFill>
                  <a:schemeClr val="bg1"/>
                </a:solidFill>
              </a:rPr>
              <a:t>Impact and Benefits</a:t>
            </a:r>
          </a:p>
        </p:txBody>
      </p:sp>
      <p:sp>
        <p:nvSpPr>
          <p:cNvPr id="12" name="Content Placeholder 2">
            <a:extLst>
              <a:ext uri="{FF2B5EF4-FFF2-40B4-BE49-F238E27FC236}">
                <a16:creationId xmlns:a16="http://schemas.microsoft.com/office/drawing/2014/main" id="{B85A7749-5006-1917-13A3-7D322B18E391}"/>
              </a:ext>
            </a:extLst>
          </p:cNvPr>
          <p:cNvSpPr txBox="1">
            <a:spLocks/>
          </p:cNvSpPr>
          <p:nvPr/>
        </p:nvSpPr>
        <p:spPr>
          <a:xfrm>
            <a:off x="4203022" y="4613339"/>
            <a:ext cx="3785955" cy="14385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The firm has invested over $2 billion in AI and cloud services, aiming to generate $12 billion in revenue over the next five years. </a:t>
            </a:r>
          </a:p>
          <a:p>
            <a:r>
              <a:rPr lang="en-GB" sz="1600" dirty="0">
                <a:solidFill>
                  <a:schemeClr val="tx2"/>
                </a:solidFill>
              </a:rPr>
              <a:t>AVA is their own proprietary ”AI as a Service” tool.</a:t>
            </a:r>
          </a:p>
        </p:txBody>
      </p:sp>
      <p:sp>
        <p:nvSpPr>
          <p:cNvPr id="15" name="TextBox 14">
            <a:extLst>
              <a:ext uri="{FF2B5EF4-FFF2-40B4-BE49-F238E27FC236}">
                <a16:creationId xmlns:a16="http://schemas.microsoft.com/office/drawing/2014/main" id="{2BC16297-42DA-4D19-0F51-E10BE5CB1E54}"/>
              </a:ext>
            </a:extLst>
          </p:cNvPr>
          <p:cNvSpPr txBox="1"/>
          <p:nvPr/>
        </p:nvSpPr>
        <p:spPr>
          <a:xfrm>
            <a:off x="8253046" y="3990924"/>
            <a:ext cx="3785956" cy="369332"/>
          </a:xfrm>
          <a:prstGeom prst="rect">
            <a:avLst/>
          </a:prstGeom>
          <a:solidFill>
            <a:schemeClr val="accent4"/>
          </a:solidFill>
        </p:spPr>
        <p:txBody>
          <a:bodyPr wrap="square">
            <a:spAutoFit/>
          </a:bodyPr>
          <a:lstStyle/>
          <a:p>
            <a:pPr algn="ctr"/>
            <a:r>
              <a:rPr lang="en-GB" b="1" dirty="0">
                <a:solidFill>
                  <a:schemeClr val="bg1"/>
                </a:solidFill>
              </a:rPr>
              <a:t>Core Components of AVA</a:t>
            </a:r>
          </a:p>
        </p:txBody>
      </p:sp>
      <p:sp>
        <p:nvSpPr>
          <p:cNvPr id="19" name="Content Placeholder 2">
            <a:extLst>
              <a:ext uri="{FF2B5EF4-FFF2-40B4-BE49-F238E27FC236}">
                <a16:creationId xmlns:a16="http://schemas.microsoft.com/office/drawing/2014/main" id="{B81EC36E-B8F8-9305-D043-6BAFDE484103}"/>
              </a:ext>
            </a:extLst>
          </p:cNvPr>
          <p:cNvSpPr txBox="1">
            <a:spLocks/>
          </p:cNvSpPr>
          <p:nvPr/>
        </p:nvSpPr>
        <p:spPr>
          <a:xfrm>
            <a:off x="8253046" y="4554542"/>
            <a:ext cx="3785956" cy="19087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2"/>
                </a:solidFill>
              </a:rPr>
              <a:t>Knowledge digitalisation: To be mined for valuable insights.</a:t>
            </a:r>
          </a:p>
          <a:p>
            <a:r>
              <a:rPr lang="en-GB" sz="1600" dirty="0">
                <a:solidFill>
                  <a:schemeClr val="tx2"/>
                </a:solidFill>
              </a:rPr>
              <a:t>LLM-as-a-service: Secure access to the latest large language models.</a:t>
            </a:r>
          </a:p>
          <a:p>
            <a:r>
              <a:rPr lang="en-GB" sz="1600" dirty="0">
                <a:solidFill>
                  <a:schemeClr val="tx2"/>
                </a:solidFill>
              </a:rPr>
              <a:t>Workflow-as-a-service: Embeds gen AI into business processes and workflows. </a:t>
            </a:r>
          </a:p>
          <a:p>
            <a:r>
              <a:rPr lang="en-GB" sz="1600" dirty="0">
                <a:solidFill>
                  <a:schemeClr val="tx2"/>
                </a:solidFill>
              </a:rPr>
              <a:t>Apps-as-a-service: Builds and host AI applications.</a:t>
            </a:r>
          </a:p>
        </p:txBody>
      </p:sp>
    </p:spTree>
    <p:extLst>
      <p:ext uri="{BB962C8B-B14F-4D97-AF65-F5344CB8AC3E}">
        <p14:creationId xmlns:p14="http://schemas.microsoft.com/office/powerpoint/2010/main" val="726342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F0483-53C8-7D3E-15BC-2A1ABC9BD884}"/>
              </a:ext>
            </a:extLst>
          </p:cNvPr>
          <p:cNvSpPr>
            <a:spLocks noGrp="1"/>
          </p:cNvSpPr>
          <p:nvPr>
            <p:ph type="title"/>
          </p:nvPr>
        </p:nvSpPr>
        <p:spPr>
          <a:xfrm>
            <a:off x="838200" y="365126"/>
            <a:ext cx="10515600" cy="847226"/>
          </a:xfrm>
        </p:spPr>
        <p:txBody>
          <a:bodyPr>
            <a:normAutofit/>
          </a:bodyPr>
          <a:lstStyle/>
          <a:p>
            <a:pPr algn="ctr"/>
            <a:r>
              <a:rPr lang="en-GB" dirty="0">
                <a:solidFill>
                  <a:schemeClr val="tx2"/>
                </a:solidFill>
              </a:rPr>
              <a:t>Lessons from the Technical Lead for KPMG AVA</a:t>
            </a:r>
          </a:p>
        </p:txBody>
      </p:sp>
      <p:sp>
        <p:nvSpPr>
          <p:cNvPr id="3" name="Slide Number Placeholder 2">
            <a:extLst>
              <a:ext uri="{FF2B5EF4-FFF2-40B4-BE49-F238E27FC236}">
                <a16:creationId xmlns:a16="http://schemas.microsoft.com/office/drawing/2014/main" id="{5E367F68-66C7-4249-2192-CEE31DE73D8C}"/>
              </a:ext>
            </a:extLst>
          </p:cNvPr>
          <p:cNvSpPr>
            <a:spLocks noGrp="1"/>
          </p:cNvSpPr>
          <p:nvPr>
            <p:ph type="sldNum" sz="quarter" idx="4294967295"/>
          </p:nvPr>
        </p:nvSpPr>
        <p:spPr>
          <a:xfrm>
            <a:off x="8610600" y="6356350"/>
            <a:ext cx="2743200" cy="365125"/>
          </a:xfrm>
          <a:prstGeom prst="rect">
            <a:avLst/>
          </a:prstGeom>
        </p:spPr>
        <p:txBody>
          <a:bodyPr/>
          <a:lstStyle/>
          <a:p>
            <a:fld id="{F3451B78-826D-4FE9-99FE-428C8E62A634}" type="slidenum">
              <a:rPr lang="en-US" smtClean="0"/>
              <a:t>32</a:t>
            </a:fld>
            <a:endParaRPr lang="en-US"/>
          </a:p>
        </p:txBody>
      </p:sp>
      <p:pic>
        <p:nvPicPr>
          <p:cNvPr id="13314" name="Picture 2" descr="No alternative text description for this image">
            <a:extLst>
              <a:ext uri="{FF2B5EF4-FFF2-40B4-BE49-F238E27FC236}">
                <a16:creationId xmlns:a16="http://schemas.microsoft.com/office/drawing/2014/main" id="{0D364BFA-5980-B534-4624-08AEA919A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647" y="2013735"/>
            <a:ext cx="2445250" cy="30565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6B07B0-8FFD-093A-D1E1-7B20BDE6E044}"/>
              </a:ext>
            </a:extLst>
          </p:cNvPr>
          <p:cNvSpPr txBox="1"/>
          <p:nvPr/>
        </p:nvSpPr>
        <p:spPr>
          <a:xfrm>
            <a:off x="468534" y="6415801"/>
            <a:ext cx="8406468" cy="246221"/>
          </a:xfrm>
          <a:prstGeom prst="rect">
            <a:avLst/>
          </a:prstGeom>
          <a:noFill/>
        </p:spPr>
        <p:txBody>
          <a:bodyPr wrap="none" rtlCol="0">
            <a:spAutoFit/>
          </a:bodyPr>
          <a:lstStyle/>
          <a:p>
            <a:r>
              <a:rPr lang="en-GB" sz="1000" dirty="0"/>
              <a:t>Source (i.e. distilled from): </a:t>
            </a:r>
            <a:r>
              <a:rPr lang="en-GB" sz="1000" dirty="0">
                <a:hlinkClick r:id="rId3"/>
              </a:rPr>
              <a:t>https://medium.com/@philwc/ten-lessons-i-learned-developing-ava-kpmg-uks-flagship-genai-as-a-service-platform-75e4644d282c</a:t>
            </a:r>
            <a:r>
              <a:rPr lang="en-GB" sz="1000" dirty="0"/>
              <a:t> </a:t>
            </a:r>
          </a:p>
        </p:txBody>
      </p:sp>
      <p:sp>
        <p:nvSpPr>
          <p:cNvPr id="6" name="TextBox 5">
            <a:extLst>
              <a:ext uri="{FF2B5EF4-FFF2-40B4-BE49-F238E27FC236}">
                <a16:creationId xmlns:a16="http://schemas.microsoft.com/office/drawing/2014/main" id="{9EE73C43-9857-4E6B-2FE6-44C7DFCB6A5E}"/>
              </a:ext>
            </a:extLst>
          </p:cNvPr>
          <p:cNvSpPr txBox="1"/>
          <p:nvPr/>
        </p:nvSpPr>
        <p:spPr>
          <a:xfrm>
            <a:off x="972620" y="5246631"/>
            <a:ext cx="2632754" cy="992836"/>
          </a:xfrm>
          <a:prstGeom prst="rect">
            <a:avLst/>
          </a:prstGeom>
          <a:noFill/>
        </p:spPr>
        <p:txBody>
          <a:bodyPr wrap="square">
            <a:spAutoFit/>
          </a:bodyPr>
          <a:lstStyle/>
          <a:p>
            <a:pPr algn="l">
              <a:lnSpc>
                <a:spcPts val="2400"/>
              </a:lnSpc>
              <a:buNone/>
            </a:pPr>
            <a:r>
              <a:rPr lang="en-GB" sz="1600" b="1" i="0" dirty="0">
                <a:solidFill>
                  <a:schemeClr val="tx2"/>
                </a:solidFill>
                <a:effectLst/>
                <a:latin typeface="source-serif-pro"/>
              </a:rPr>
              <a:t>Phil Wright-Christie</a:t>
            </a:r>
          </a:p>
          <a:p>
            <a:pPr algn="l">
              <a:lnSpc>
                <a:spcPts val="2400"/>
              </a:lnSpc>
            </a:pPr>
            <a:r>
              <a:rPr lang="en-GB" sz="1600" i="0" dirty="0">
                <a:solidFill>
                  <a:schemeClr val="tx2"/>
                </a:solidFill>
                <a:effectLst/>
                <a:latin typeface="source-serif-pro"/>
              </a:rPr>
              <a:t>KPMG Cloud Capability Lead &amp; AVA Technical Lead</a:t>
            </a:r>
          </a:p>
        </p:txBody>
      </p:sp>
      <p:sp>
        <p:nvSpPr>
          <p:cNvPr id="7" name="TextBox 6">
            <a:extLst>
              <a:ext uri="{FF2B5EF4-FFF2-40B4-BE49-F238E27FC236}">
                <a16:creationId xmlns:a16="http://schemas.microsoft.com/office/drawing/2014/main" id="{F6DBB7C2-BD66-85E3-704B-D38DE73E6A6D}"/>
              </a:ext>
            </a:extLst>
          </p:cNvPr>
          <p:cNvSpPr txBox="1"/>
          <p:nvPr/>
        </p:nvSpPr>
        <p:spPr>
          <a:xfrm>
            <a:off x="4419578" y="1599227"/>
            <a:ext cx="6934222" cy="4924425"/>
          </a:xfrm>
          <a:prstGeom prst="rect">
            <a:avLst/>
          </a:prstGeom>
          <a:noFill/>
        </p:spPr>
        <p:txBody>
          <a:bodyPr wrap="square" rtlCol="0">
            <a:spAutoFit/>
          </a:bodyPr>
          <a:lstStyle/>
          <a:p>
            <a:pPr marL="7938" indent="-7938">
              <a:spcAft>
                <a:spcPts val="600"/>
              </a:spcAft>
              <a:buAutoNum type="arabicPeriod"/>
            </a:pPr>
            <a:r>
              <a:rPr lang="en-GB" sz="1200" b="1" dirty="0"/>
              <a:t> AI is Still Software - </a:t>
            </a:r>
            <a:r>
              <a:rPr lang="en-GB" sz="1200" dirty="0"/>
              <a:t>Treat GenAI like any complex software project: robust SDLC, CI/CD, automated testing, and multidisciplinary teams are critical.</a:t>
            </a:r>
          </a:p>
          <a:p>
            <a:pPr>
              <a:spcAft>
                <a:spcPts val="600"/>
              </a:spcAft>
            </a:pPr>
            <a:r>
              <a:rPr lang="en-GB" sz="1200" b="1" dirty="0"/>
              <a:t>2. Governance is Essential - </a:t>
            </a:r>
            <a:r>
              <a:rPr lang="en-GB" sz="1200" dirty="0"/>
              <a:t>AI without policies risks misuse. Embed clear rules, educate stakeholders, and enforce responsible use.</a:t>
            </a:r>
          </a:p>
          <a:p>
            <a:pPr>
              <a:spcAft>
                <a:spcPts val="600"/>
              </a:spcAft>
            </a:pPr>
            <a:r>
              <a:rPr lang="en-GB" sz="1200" b="1" dirty="0"/>
              <a:t>3. Security First - </a:t>
            </a:r>
            <a:r>
              <a:rPr lang="en-GB" sz="1200" dirty="0"/>
              <a:t>AI thrives on data—protect it. Use secure-by-default configurations, access controls, and strict data segregation.</a:t>
            </a:r>
          </a:p>
          <a:p>
            <a:pPr>
              <a:spcAft>
                <a:spcPts val="600"/>
              </a:spcAft>
            </a:pPr>
            <a:r>
              <a:rPr lang="en-GB" sz="1200" b="1" dirty="0"/>
              <a:t>4. Augment, Don’t Replace - </a:t>
            </a:r>
            <a:r>
              <a:rPr lang="en-GB" sz="1200" dirty="0"/>
              <a:t>Use the “80/20” rule: AI handles 80% of work, humans apply judgment to the final 20% for quality and ethics.</a:t>
            </a:r>
          </a:p>
          <a:p>
            <a:pPr>
              <a:spcAft>
                <a:spcPts val="600"/>
              </a:spcAft>
            </a:pPr>
            <a:r>
              <a:rPr lang="en-GB" sz="1200" b="1" dirty="0"/>
              <a:t>5. AI is a Tool, Not a Replacement - </a:t>
            </a:r>
            <a:r>
              <a:rPr lang="en-GB" sz="1200" dirty="0"/>
              <a:t>Use AI to supercharge—not replace—domain-specific tools (e.g., DMS, reporting), enhancing insight and responsiveness.</a:t>
            </a:r>
          </a:p>
          <a:p>
            <a:pPr>
              <a:spcAft>
                <a:spcPts val="600"/>
              </a:spcAft>
            </a:pPr>
            <a:r>
              <a:rPr lang="en-GB" sz="1200" b="1" dirty="0"/>
              <a:t>6. Tangible ROI - </a:t>
            </a:r>
            <a:r>
              <a:rPr lang="en-GB" sz="1200" dirty="0"/>
              <a:t>AVA saves 14+ hours/month per user and shortens project timelines. Clear productivity and value gains.</a:t>
            </a:r>
          </a:p>
          <a:p>
            <a:pPr>
              <a:spcAft>
                <a:spcPts val="600"/>
              </a:spcAft>
            </a:pPr>
            <a:r>
              <a:rPr lang="en-GB" sz="1200" b="1" dirty="0"/>
              <a:t>7. Process Clarity is Key - </a:t>
            </a:r>
            <a:r>
              <a:rPr lang="en-GB" sz="1200" dirty="0"/>
              <a:t>AI needs clear, well-documented workflows to automate effectively. This also strengthens overall process governance.</a:t>
            </a:r>
          </a:p>
          <a:p>
            <a:pPr>
              <a:spcAft>
                <a:spcPts val="600"/>
              </a:spcAft>
            </a:pPr>
            <a:r>
              <a:rPr lang="en-GB" sz="1200" b="1" dirty="0"/>
              <a:t>8. AI + Humans = Success - </a:t>
            </a:r>
            <a:r>
              <a:rPr lang="en-GB" sz="1200" dirty="0"/>
              <a:t>AI is not magic. It succeeds when paired with domain knowledge, creativity, and collaboration.</a:t>
            </a:r>
          </a:p>
          <a:p>
            <a:pPr>
              <a:spcAft>
                <a:spcPts val="600"/>
              </a:spcAft>
            </a:pPr>
            <a:r>
              <a:rPr lang="en-GB" sz="1200" b="1" dirty="0"/>
              <a:t>9. Design for Change - </a:t>
            </a:r>
            <a:r>
              <a:rPr lang="en-GB" sz="1200" dirty="0"/>
              <a:t>The AI landscape evolves fast. Prioritize configurability to adopt new models and features swiftly.</a:t>
            </a:r>
          </a:p>
          <a:p>
            <a:pPr>
              <a:spcAft>
                <a:spcPts val="600"/>
              </a:spcAft>
            </a:pPr>
            <a:r>
              <a:rPr lang="en-GB" sz="1200" b="1" dirty="0"/>
              <a:t>10. Adoption Requires Support - </a:t>
            </a:r>
            <a:r>
              <a:rPr lang="en-GB" sz="1200" dirty="0"/>
              <a:t>Build it </a:t>
            </a:r>
            <a:r>
              <a:rPr lang="en-GB" sz="1200" i="1" dirty="0"/>
              <a:t>and</a:t>
            </a:r>
            <a:r>
              <a:rPr lang="en-GB" sz="1200" dirty="0"/>
              <a:t> support it: documentation, training, and user engagement are essential to drive uptake.</a:t>
            </a:r>
          </a:p>
          <a:p>
            <a:pPr>
              <a:spcAft>
                <a:spcPts val="600"/>
              </a:spcAft>
            </a:pPr>
            <a:endParaRPr lang="en-GB" sz="1200" dirty="0"/>
          </a:p>
        </p:txBody>
      </p:sp>
    </p:spTree>
    <p:extLst>
      <p:ext uri="{BB962C8B-B14F-4D97-AF65-F5344CB8AC3E}">
        <p14:creationId xmlns:p14="http://schemas.microsoft.com/office/powerpoint/2010/main" val="1787647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2619-5327-B348-5BF2-27B445BF0FE7}"/>
              </a:ext>
            </a:extLst>
          </p:cNvPr>
          <p:cNvSpPr>
            <a:spLocks noGrp="1"/>
          </p:cNvSpPr>
          <p:nvPr>
            <p:ph type="title"/>
          </p:nvPr>
        </p:nvSpPr>
        <p:spPr>
          <a:xfrm>
            <a:off x="838200" y="365125"/>
            <a:ext cx="10515600" cy="949967"/>
          </a:xfrm>
        </p:spPr>
        <p:txBody>
          <a:bodyPr/>
          <a:lstStyle/>
          <a:p>
            <a:pPr algn="ctr"/>
            <a:r>
              <a:rPr lang="en-GB" dirty="0">
                <a:solidFill>
                  <a:schemeClr val="tx2"/>
                </a:solidFill>
              </a:rPr>
              <a:t>KPMG’s “Trusted AI” Framework</a:t>
            </a:r>
          </a:p>
        </p:txBody>
      </p:sp>
      <p:pic>
        <p:nvPicPr>
          <p:cNvPr id="11266" name="Picture 2" descr="Trusted AI - KPMG Canada">
            <a:extLst>
              <a:ext uri="{FF2B5EF4-FFF2-40B4-BE49-F238E27FC236}">
                <a16:creationId xmlns:a16="http://schemas.microsoft.com/office/drawing/2014/main" id="{7C13AFAA-CB8C-33C8-4A67-B5BB47693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46" y="2618197"/>
            <a:ext cx="2262290" cy="23339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953A26-3168-EAFB-A0D6-BB4273919A84}"/>
              </a:ext>
            </a:extLst>
          </p:cNvPr>
          <p:cNvSpPr txBox="1"/>
          <p:nvPr/>
        </p:nvSpPr>
        <p:spPr>
          <a:xfrm>
            <a:off x="456746" y="6362070"/>
            <a:ext cx="1002197" cy="261610"/>
          </a:xfrm>
          <a:prstGeom prst="rect">
            <a:avLst/>
          </a:prstGeom>
          <a:noFill/>
        </p:spPr>
        <p:txBody>
          <a:bodyPr wrap="none" rtlCol="0">
            <a:spAutoFit/>
          </a:bodyPr>
          <a:lstStyle/>
          <a:p>
            <a:r>
              <a:rPr lang="en-GB" sz="1050" dirty="0"/>
              <a:t>Source: KPMG</a:t>
            </a:r>
          </a:p>
        </p:txBody>
      </p:sp>
      <p:sp>
        <p:nvSpPr>
          <p:cNvPr id="5" name="TextBox 4">
            <a:extLst>
              <a:ext uri="{FF2B5EF4-FFF2-40B4-BE49-F238E27FC236}">
                <a16:creationId xmlns:a16="http://schemas.microsoft.com/office/drawing/2014/main" id="{81E57CE3-0D29-9BC2-A408-7C905F920AFE}"/>
              </a:ext>
            </a:extLst>
          </p:cNvPr>
          <p:cNvSpPr txBox="1"/>
          <p:nvPr/>
        </p:nvSpPr>
        <p:spPr>
          <a:xfrm>
            <a:off x="3053065" y="1414562"/>
            <a:ext cx="8453992" cy="5216813"/>
          </a:xfrm>
          <a:prstGeom prst="rect">
            <a:avLst/>
          </a:prstGeom>
          <a:noFill/>
        </p:spPr>
        <p:txBody>
          <a:bodyPr wrap="square" rtlCol="0">
            <a:spAutoFit/>
          </a:bodyPr>
          <a:lstStyle/>
          <a:p>
            <a:r>
              <a:rPr lang="en-GB" sz="900" dirty="0"/>
              <a:t>KPMG's Trusted AI framework is a comprehensive strategy designed to ensure that artificial intelligence (AI) technologies are developed, deployed, and managed responsibly and ethically. </a:t>
            </a:r>
          </a:p>
          <a:p>
            <a:endParaRPr lang="en-GB" sz="900" dirty="0"/>
          </a:p>
          <a:p>
            <a:r>
              <a:rPr lang="en-GB" sz="900" b="1" dirty="0"/>
              <a:t>Core Principles</a:t>
            </a:r>
          </a:p>
          <a:p>
            <a:r>
              <a:rPr lang="en-GB" sz="900" dirty="0"/>
              <a:t>KPMG's approach to Trusted AI is guided by three foundational principles:</a:t>
            </a:r>
          </a:p>
          <a:p>
            <a:pPr marL="628650" lvl="1" indent="-171450">
              <a:buFont typeface="Arial" panose="020B0604020202020204" pitchFamily="34" charset="0"/>
              <a:buChar char="•"/>
            </a:pPr>
            <a:r>
              <a:rPr lang="en-GB" sz="900" b="1" dirty="0"/>
              <a:t>Values-Driven</a:t>
            </a:r>
            <a:r>
              <a:rPr lang="en-GB" sz="900" dirty="0"/>
              <a:t>: AI initiatives are aligned with KPMG's core values, promoting a culture that is open, inclusive, and adheres to the highest ethical standards.</a:t>
            </a:r>
          </a:p>
          <a:p>
            <a:pPr marL="628650" lvl="1" indent="-171450">
              <a:buFont typeface="Arial" panose="020B0604020202020204" pitchFamily="34" charset="0"/>
              <a:buChar char="•"/>
            </a:pPr>
            <a:r>
              <a:rPr lang="en-GB" sz="900" b="1" dirty="0"/>
              <a:t>Human-Centric</a:t>
            </a:r>
            <a:r>
              <a:rPr lang="en-GB" sz="900" dirty="0"/>
              <a:t>: The framework emphasizes the importance of human impact, aiming to empower and augment human capabilities rather than replace them. </a:t>
            </a:r>
          </a:p>
          <a:p>
            <a:pPr marL="628650" lvl="1" indent="-171450">
              <a:buFont typeface="Arial" panose="020B0604020202020204" pitchFamily="34" charset="0"/>
              <a:buChar char="•"/>
            </a:pPr>
            <a:r>
              <a:rPr lang="en-GB" sz="900" b="1" dirty="0"/>
              <a:t>Trustworthy</a:t>
            </a:r>
            <a:r>
              <a:rPr lang="en-GB" sz="900" dirty="0"/>
              <a:t>: KPMG commits to maintaining ethical standards in data acquisition, governance, and usage, ensuring compliance with privacy and data protection regulations.</a:t>
            </a:r>
          </a:p>
          <a:p>
            <a:endParaRPr lang="en-GB" sz="900" dirty="0"/>
          </a:p>
          <a:p>
            <a:r>
              <a:rPr lang="en-GB" sz="900" b="1" dirty="0"/>
              <a:t>Ethical Pillars</a:t>
            </a:r>
          </a:p>
          <a:p>
            <a:r>
              <a:rPr lang="en-GB" sz="900" dirty="0"/>
              <a:t>To operationalize these principles, KPMG has established ten ethical pillars that guide the responsible use of AI:</a:t>
            </a:r>
          </a:p>
          <a:p>
            <a:pPr marL="685800" lvl="1" indent="-228600">
              <a:buFont typeface="+mj-lt"/>
              <a:buAutoNum type="arabicPeriod"/>
            </a:pPr>
            <a:r>
              <a:rPr lang="en-GB" sz="900" b="1" dirty="0"/>
              <a:t>Fairness</a:t>
            </a:r>
            <a:r>
              <a:rPr lang="en-GB" sz="900" dirty="0"/>
              <a:t>: Designing AI systems to minimize bias against individuals or groups.</a:t>
            </a:r>
          </a:p>
          <a:p>
            <a:pPr marL="685800" lvl="1" indent="-228600">
              <a:buFont typeface="+mj-lt"/>
              <a:buAutoNum type="arabicPeriod"/>
            </a:pPr>
            <a:r>
              <a:rPr lang="en-GB" sz="900" b="1" dirty="0"/>
              <a:t>Transparency</a:t>
            </a:r>
            <a:r>
              <a:rPr lang="en-GB" sz="900" dirty="0"/>
              <a:t>: Ensuring AI processes and decisions are understandable and communicated clearly.</a:t>
            </a:r>
          </a:p>
          <a:p>
            <a:pPr marL="685800" lvl="1" indent="-228600">
              <a:buFont typeface="+mj-lt"/>
              <a:buAutoNum type="arabicPeriod"/>
            </a:pPr>
            <a:r>
              <a:rPr lang="en-GB" sz="900" b="1" dirty="0"/>
              <a:t>Explainability</a:t>
            </a:r>
            <a:r>
              <a:rPr lang="en-GB" sz="900" dirty="0"/>
              <a:t>: Developing AI solutions that can articulate how and why decisions are made.</a:t>
            </a:r>
          </a:p>
          <a:p>
            <a:pPr marL="685800" lvl="1" indent="-228600">
              <a:buFont typeface="+mj-lt"/>
              <a:buAutoNum type="arabicPeriod"/>
            </a:pPr>
            <a:r>
              <a:rPr lang="en-GB" sz="900" b="1" dirty="0"/>
              <a:t>Accountability</a:t>
            </a:r>
            <a:r>
              <a:rPr lang="en-GB" sz="900" dirty="0"/>
              <a:t>: Embedding human oversight throughout the AI lifecycle to manage risks and ensure compliance.</a:t>
            </a:r>
          </a:p>
          <a:p>
            <a:pPr marL="685800" lvl="1" indent="-228600">
              <a:buFont typeface="+mj-lt"/>
              <a:buAutoNum type="arabicPeriod"/>
            </a:pPr>
            <a:r>
              <a:rPr lang="en-GB" sz="900" b="1" dirty="0"/>
              <a:t>Data Integrity</a:t>
            </a:r>
            <a:r>
              <a:rPr lang="en-GB" sz="900" dirty="0"/>
              <a:t>: Acquiring and using data that is accurate, complete, and appropriate for driving trustworthy decisions.</a:t>
            </a:r>
          </a:p>
          <a:p>
            <a:pPr marL="685800" lvl="1" indent="-228600">
              <a:buFont typeface="+mj-lt"/>
              <a:buAutoNum type="arabicPeriod"/>
            </a:pPr>
            <a:r>
              <a:rPr lang="en-GB" sz="900" b="1" dirty="0"/>
              <a:t>Reliability</a:t>
            </a:r>
            <a:r>
              <a:rPr lang="en-GB" sz="900" dirty="0"/>
              <a:t>: Ensuring AI systems operate consistently within their intended scope and precision.</a:t>
            </a:r>
          </a:p>
          <a:p>
            <a:pPr marL="685800" lvl="1" indent="-228600">
              <a:buFont typeface="+mj-lt"/>
              <a:buAutoNum type="arabicPeriod"/>
            </a:pPr>
            <a:r>
              <a:rPr lang="en-GB" sz="900" b="1" dirty="0"/>
              <a:t>Security</a:t>
            </a:r>
            <a:r>
              <a:rPr lang="en-GB" sz="900" dirty="0"/>
              <a:t>: Implementing robust measures to protect AI systems from malicious activities and misinformation.</a:t>
            </a:r>
          </a:p>
          <a:p>
            <a:pPr marL="685800" lvl="1" indent="-228600">
              <a:buFont typeface="+mj-lt"/>
              <a:buAutoNum type="arabicPeriod"/>
            </a:pPr>
            <a:r>
              <a:rPr lang="en-GB" sz="900" b="1" dirty="0"/>
              <a:t>Safety</a:t>
            </a:r>
            <a:r>
              <a:rPr lang="en-GB" sz="900" dirty="0"/>
              <a:t>: Designing AI to prevent harm to individuals, businesses, and property.</a:t>
            </a:r>
          </a:p>
          <a:p>
            <a:pPr marL="685800" lvl="1" indent="-228600">
              <a:buFont typeface="+mj-lt"/>
              <a:buAutoNum type="arabicPeriod"/>
            </a:pPr>
            <a:r>
              <a:rPr lang="en-GB" sz="900" b="1" dirty="0"/>
              <a:t>Privacy</a:t>
            </a:r>
            <a:r>
              <a:rPr lang="en-GB" sz="900" dirty="0"/>
              <a:t>: Complying with relevant privacy and data protection laws in AI design and implementation.</a:t>
            </a:r>
          </a:p>
          <a:p>
            <a:pPr marL="685800" lvl="1" indent="-228600">
              <a:buFont typeface="+mj-lt"/>
              <a:buAutoNum type="arabicPeriod"/>
            </a:pPr>
            <a:r>
              <a:rPr lang="en-GB" sz="900" b="1" dirty="0"/>
              <a:t>Sustainability</a:t>
            </a:r>
            <a:r>
              <a:rPr lang="en-GB" sz="900" dirty="0"/>
              <a:t>: Creating AI solutions that are energy-efficient and environmentally friendly. </a:t>
            </a:r>
          </a:p>
          <a:p>
            <a:endParaRPr lang="en-GB" sz="900" dirty="0"/>
          </a:p>
          <a:p>
            <a:r>
              <a:rPr lang="en-GB" sz="900" b="1" dirty="0"/>
              <a:t>Governance and Implementation</a:t>
            </a:r>
          </a:p>
          <a:p>
            <a:r>
              <a:rPr lang="en-GB" sz="900" dirty="0"/>
              <a:t>KPMG's Trusted AI framework is supported by a structured governance model that involves:</a:t>
            </a:r>
          </a:p>
          <a:p>
            <a:pPr marL="628650" lvl="1" indent="-171450">
              <a:buFont typeface="Arial" panose="020B0604020202020204" pitchFamily="34" charset="0"/>
              <a:buChar char="•"/>
            </a:pPr>
            <a:r>
              <a:rPr lang="en-GB" sz="900" b="1" dirty="0"/>
              <a:t>Leadership Engagement</a:t>
            </a:r>
            <a:r>
              <a:rPr lang="en-GB" sz="900" dirty="0"/>
              <a:t>: Senior leadership, including the board and C-suite, are responsible for setting AI strategies, defining risk appetites, and ensuring alignment with business goals.</a:t>
            </a:r>
          </a:p>
          <a:p>
            <a:pPr marL="628650" lvl="1" indent="-171450">
              <a:buFont typeface="Arial" panose="020B0604020202020204" pitchFamily="34" charset="0"/>
              <a:buChar char="•"/>
            </a:pPr>
            <a:r>
              <a:rPr lang="en-GB" sz="900" b="1" dirty="0"/>
              <a:t>Policy Development</a:t>
            </a:r>
            <a:r>
              <a:rPr lang="en-GB" sz="900" dirty="0"/>
              <a:t>: Establishing comprehensive policies and standards around AI design and usage, focusing on ethical principles and data lifecycle management. </a:t>
            </a:r>
          </a:p>
          <a:p>
            <a:pPr marL="628650" lvl="1" indent="-171450">
              <a:buFont typeface="Arial" panose="020B0604020202020204" pitchFamily="34" charset="0"/>
              <a:buChar char="•"/>
            </a:pPr>
            <a:r>
              <a:rPr lang="en-GB" sz="900" b="1" dirty="0"/>
              <a:t>Risk Management</a:t>
            </a:r>
            <a:r>
              <a:rPr lang="en-GB" sz="900" dirty="0"/>
              <a:t>: Implementing protocols to assess and mitigate risks associated with AI, including privacy, security, and compliance concerns. </a:t>
            </a:r>
          </a:p>
          <a:p>
            <a:pPr marL="628650" lvl="1" indent="-171450">
              <a:buFont typeface="Arial" panose="020B0604020202020204" pitchFamily="34" charset="0"/>
              <a:buChar char="•"/>
            </a:pPr>
            <a:r>
              <a:rPr lang="en-GB" sz="900" b="1" dirty="0"/>
              <a:t>Data Governance</a:t>
            </a:r>
            <a:r>
              <a:rPr lang="en-GB" sz="900" dirty="0"/>
              <a:t>: Ensuring data quality, security, and ethical use throughout the AI lifecycle. </a:t>
            </a:r>
          </a:p>
          <a:p>
            <a:pPr marL="628650" lvl="1" indent="-171450">
              <a:buFont typeface="Arial" panose="020B0604020202020204" pitchFamily="34" charset="0"/>
              <a:buChar char="•"/>
            </a:pPr>
            <a:r>
              <a:rPr lang="en-GB" sz="900" b="1" dirty="0"/>
              <a:t>Cross-Functional Collaboration</a:t>
            </a:r>
            <a:r>
              <a:rPr lang="en-GB" sz="900" dirty="0"/>
              <a:t>: Encouraging collaboration among AI developers, data scientists, legal, and business teams to address multifaceted AI challenges. </a:t>
            </a:r>
          </a:p>
          <a:p>
            <a:pPr marL="628650" lvl="1" indent="-171450">
              <a:buFont typeface="Arial" panose="020B0604020202020204" pitchFamily="34" charset="0"/>
              <a:buChar char="•"/>
            </a:pPr>
            <a:r>
              <a:rPr lang="en-GB" sz="900" b="1" dirty="0"/>
              <a:t>Continuous Evaluation</a:t>
            </a:r>
            <a:r>
              <a:rPr lang="en-GB" sz="900" dirty="0"/>
              <a:t>: Regularly assessing the effectiveness of AI management systems and making necessary improvements to align with evolving regulations and standards. </a:t>
            </a:r>
          </a:p>
          <a:p>
            <a:endParaRPr lang="en-GB" sz="900" dirty="0"/>
          </a:p>
          <a:p>
            <a:r>
              <a:rPr lang="en-GB" sz="900" dirty="0"/>
              <a:t>By integrating these principles and pillars, KPMG's Trusted AI framework aims to foster responsible AI adoption, ensuring that AI technologies are used ethically and effectively to drive innovation and value.</a:t>
            </a:r>
          </a:p>
          <a:p>
            <a:endParaRPr lang="en-GB" sz="900" dirty="0"/>
          </a:p>
        </p:txBody>
      </p:sp>
    </p:spTree>
    <p:extLst>
      <p:ext uri="{BB962C8B-B14F-4D97-AF65-F5344CB8AC3E}">
        <p14:creationId xmlns:p14="http://schemas.microsoft.com/office/powerpoint/2010/main" val="4229883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A78A-E6AE-4631-76ED-7C9B3893C8C6}"/>
              </a:ext>
            </a:extLst>
          </p:cNvPr>
          <p:cNvSpPr>
            <a:spLocks noGrp="1"/>
          </p:cNvSpPr>
          <p:nvPr>
            <p:ph type="title"/>
          </p:nvPr>
        </p:nvSpPr>
        <p:spPr>
          <a:xfrm>
            <a:off x="838200" y="365126"/>
            <a:ext cx="10515600" cy="918552"/>
          </a:xfrm>
        </p:spPr>
        <p:txBody>
          <a:bodyPr>
            <a:normAutofit fontScale="90000"/>
          </a:bodyPr>
          <a:lstStyle/>
          <a:p>
            <a:pPr algn="ctr"/>
            <a:r>
              <a:rPr lang="en-GB" dirty="0">
                <a:solidFill>
                  <a:schemeClr val="tx2"/>
                </a:solidFill>
              </a:rPr>
              <a:t>Case: </a:t>
            </a:r>
            <a:r>
              <a:rPr lang="en-GB" dirty="0" err="1">
                <a:solidFill>
                  <a:schemeClr val="tx2"/>
                </a:solidFill>
              </a:rPr>
              <a:t>PairD</a:t>
            </a:r>
            <a:r>
              <a:rPr lang="en-GB" dirty="0">
                <a:solidFill>
                  <a:schemeClr val="tx2"/>
                </a:solidFill>
              </a:rPr>
              <a:t> at Deloitte, a UK Developed GenAI Platform</a:t>
            </a:r>
          </a:p>
        </p:txBody>
      </p:sp>
      <p:sp>
        <p:nvSpPr>
          <p:cNvPr id="5" name="TextBox 4">
            <a:extLst>
              <a:ext uri="{FF2B5EF4-FFF2-40B4-BE49-F238E27FC236}">
                <a16:creationId xmlns:a16="http://schemas.microsoft.com/office/drawing/2014/main" id="{2F86C446-8D18-0000-5CD4-23AAF7A995AE}"/>
              </a:ext>
            </a:extLst>
          </p:cNvPr>
          <p:cNvSpPr txBox="1"/>
          <p:nvPr/>
        </p:nvSpPr>
        <p:spPr>
          <a:xfrm>
            <a:off x="4994031" y="1879876"/>
            <a:ext cx="6119445" cy="923330"/>
          </a:xfrm>
          <a:prstGeom prst="rect">
            <a:avLst/>
          </a:prstGeom>
          <a:noFill/>
        </p:spPr>
        <p:txBody>
          <a:bodyPr wrap="square" rtlCol="0">
            <a:spAutoFit/>
          </a:bodyPr>
          <a:lstStyle/>
          <a:p>
            <a:r>
              <a:rPr lang="en-GB" i="1" dirty="0"/>
              <a:t>“Our generative AI platform is part of long-term AI investment plans, as we continue to explore the potential that this technology could offer our firm, our clients and wider society,”</a:t>
            </a:r>
          </a:p>
        </p:txBody>
      </p:sp>
      <p:pic>
        <p:nvPicPr>
          <p:cNvPr id="15362" name="Picture 2" descr="Costi Perricos">
            <a:extLst>
              <a:ext uri="{FF2B5EF4-FFF2-40B4-BE49-F238E27FC236}">
                <a16:creationId xmlns:a16="http://schemas.microsoft.com/office/drawing/2014/main" id="{C3094F0D-D52B-0736-09DF-5C24B9D13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850" y="1657393"/>
            <a:ext cx="1329730" cy="13297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E88FD1F-CFAA-933D-0B96-0C687C92D7FF}"/>
              </a:ext>
            </a:extLst>
          </p:cNvPr>
          <p:cNvSpPr txBox="1"/>
          <p:nvPr/>
        </p:nvSpPr>
        <p:spPr>
          <a:xfrm>
            <a:off x="1867693" y="3222338"/>
            <a:ext cx="2084225" cy="461665"/>
          </a:xfrm>
          <a:prstGeom prst="rect">
            <a:avLst/>
          </a:prstGeom>
          <a:noFill/>
        </p:spPr>
        <p:txBody>
          <a:bodyPr wrap="none" rtlCol="0">
            <a:spAutoFit/>
          </a:bodyPr>
          <a:lstStyle/>
          <a:p>
            <a:pPr algn="ctr"/>
            <a:r>
              <a:rPr lang="en-GB" sz="1200" b="1" dirty="0"/>
              <a:t>Costi </a:t>
            </a:r>
            <a:r>
              <a:rPr lang="en-GB" sz="1200" b="1" dirty="0" err="1"/>
              <a:t>Perricos</a:t>
            </a:r>
            <a:endParaRPr lang="en-GB" sz="1200" b="1" dirty="0"/>
          </a:p>
          <a:p>
            <a:pPr algn="ctr"/>
            <a:r>
              <a:rPr lang="en-GB" sz="1200" b="1" dirty="0">
                <a:solidFill>
                  <a:schemeClr val="tx2"/>
                </a:solidFill>
              </a:rPr>
              <a:t>Global GenAI Business Leader</a:t>
            </a:r>
          </a:p>
        </p:txBody>
      </p:sp>
      <p:pic>
        <p:nvPicPr>
          <p:cNvPr id="9" name="Picture 8">
            <a:extLst>
              <a:ext uri="{FF2B5EF4-FFF2-40B4-BE49-F238E27FC236}">
                <a16:creationId xmlns:a16="http://schemas.microsoft.com/office/drawing/2014/main" id="{546F9FDC-8F65-9AF4-1F4F-B7F4BB0035D7}"/>
              </a:ext>
            </a:extLst>
          </p:cNvPr>
          <p:cNvPicPr>
            <a:picLocks noChangeAspect="1"/>
          </p:cNvPicPr>
          <p:nvPr/>
        </p:nvPicPr>
        <p:blipFill>
          <a:blip r:embed="rId3"/>
          <a:srcRect l="64817" b="55889"/>
          <a:stretch>
            <a:fillRect/>
          </a:stretch>
        </p:blipFill>
        <p:spPr>
          <a:xfrm>
            <a:off x="2244033" y="4100354"/>
            <a:ext cx="1331547" cy="1333291"/>
          </a:xfrm>
          <a:prstGeom prst="rect">
            <a:avLst/>
          </a:prstGeom>
        </p:spPr>
      </p:pic>
      <p:sp>
        <p:nvSpPr>
          <p:cNvPr id="11" name="TextBox 10">
            <a:extLst>
              <a:ext uri="{FF2B5EF4-FFF2-40B4-BE49-F238E27FC236}">
                <a16:creationId xmlns:a16="http://schemas.microsoft.com/office/drawing/2014/main" id="{8DBE8367-E5C5-58CC-AC4C-2837A92F0C8A}"/>
              </a:ext>
            </a:extLst>
          </p:cNvPr>
          <p:cNvSpPr txBox="1"/>
          <p:nvPr/>
        </p:nvSpPr>
        <p:spPr>
          <a:xfrm>
            <a:off x="1867693" y="5671038"/>
            <a:ext cx="1895454" cy="461665"/>
          </a:xfrm>
          <a:prstGeom prst="rect">
            <a:avLst/>
          </a:prstGeom>
          <a:noFill/>
        </p:spPr>
        <p:txBody>
          <a:bodyPr wrap="none" rtlCol="0">
            <a:spAutoFit/>
          </a:bodyPr>
          <a:lstStyle/>
          <a:p>
            <a:pPr algn="ctr"/>
            <a:r>
              <a:rPr lang="en-GB" sz="1200" b="1" dirty="0">
                <a:solidFill>
                  <a:srgbClr val="424242"/>
                </a:solidFill>
              </a:rPr>
              <a:t>Sulabh Soral </a:t>
            </a:r>
          </a:p>
          <a:p>
            <a:pPr algn="ctr"/>
            <a:r>
              <a:rPr lang="en-GB" sz="1200" b="1" dirty="0">
                <a:solidFill>
                  <a:srgbClr val="424242"/>
                </a:solidFill>
              </a:rPr>
              <a:t>Chief AI Officer, Consulting</a:t>
            </a:r>
          </a:p>
        </p:txBody>
      </p:sp>
      <p:sp>
        <p:nvSpPr>
          <p:cNvPr id="12" name="TextBox 11">
            <a:extLst>
              <a:ext uri="{FF2B5EF4-FFF2-40B4-BE49-F238E27FC236}">
                <a16:creationId xmlns:a16="http://schemas.microsoft.com/office/drawing/2014/main" id="{9F1D00F9-55E3-3261-31E9-459B82F23278}"/>
              </a:ext>
            </a:extLst>
          </p:cNvPr>
          <p:cNvSpPr txBox="1"/>
          <p:nvPr/>
        </p:nvSpPr>
        <p:spPr>
          <a:xfrm>
            <a:off x="4991062" y="4193710"/>
            <a:ext cx="6122415" cy="1754326"/>
          </a:xfrm>
          <a:prstGeom prst="rect">
            <a:avLst/>
          </a:prstGeom>
          <a:noFill/>
        </p:spPr>
        <p:txBody>
          <a:bodyPr wrap="square" rtlCol="0">
            <a:spAutoFit/>
          </a:bodyPr>
          <a:lstStyle/>
          <a:p>
            <a:r>
              <a:rPr lang="en-GB" i="1" dirty="0"/>
              <a:t>“It was brilliant to see so many teams from across the firm – those with expertise in AI technology, platforms, risk, legal, ethics, and data security and privacy – rally behind this common goal. With a lot of grit and determination, we were able to develop a solution that met our exacting standards for ethical and secure GenAI use within the firm.”</a:t>
            </a:r>
          </a:p>
        </p:txBody>
      </p:sp>
    </p:spTree>
    <p:extLst>
      <p:ext uri="{BB962C8B-B14F-4D97-AF65-F5344CB8AC3E}">
        <p14:creationId xmlns:p14="http://schemas.microsoft.com/office/powerpoint/2010/main" val="2874135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69D7-0500-4302-9CD9-6371A8ED65D1}"/>
              </a:ext>
            </a:extLst>
          </p:cNvPr>
          <p:cNvSpPr>
            <a:spLocks noGrp="1"/>
          </p:cNvSpPr>
          <p:nvPr>
            <p:ph type="title"/>
          </p:nvPr>
        </p:nvSpPr>
        <p:spPr>
          <a:xfrm>
            <a:off x="838200" y="365126"/>
            <a:ext cx="10515600" cy="939568"/>
          </a:xfrm>
        </p:spPr>
        <p:txBody>
          <a:bodyPr/>
          <a:lstStyle/>
          <a:p>
            <a:pPr algn="ctr"/>
            <a:r>
              <a:rPr lang="en-GB" b="1" dirty="0">
                <a:solidFill>
                  <a:schemeClr val="tx2"/>
                </a:solidFill>
              </a:rPr>
              <a:t>Case: PWC</a:t>
            </a:r>
          </a:p>
        </p:txBody>
      </p:sp>
      <p:pic>
        <p:nvPicPr>
          <p:cNvPr id="1026" name="Picture 2" descr="Meet the Luton-raised Italian running ...">
            <a:extLst>
              <a:ext uri="{FF2B5EF4-FFF2-40B4-BE49-F238E27FC236}">
                <a16:creationId xmlns:a16="http://schemas.microsoft.com/office/drawing/2014/main" id="{E440C75F-EF2A-474E-3067-D6C614742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839" y="2570821"/>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A57EF3-F48F-902D-26ED-EC151FF626C9}"/>
              </a:ext>
            </a:extLst>
          </p:cNvPr>
          <p:cNvSpPr txBox="1"/>
          <p:nvPr/>
        </p:nvSpPr>
        <p:spPr>
          <a:xfrm>
            <a:off x="4994031" y="1879876"/>
            <a:ext cx="6119445" cy="4524315"/>
          </a:xfrm>
          <a:prstGeom prst="rect">
            <a:avLst/>
          </a:prstGeom>
          <a:noFill/>
        </p:spPr>
        <p:txBody>
          <a:bodyPr wrap="square" rtlCol="0">
            <a:spAutoFit/>
          </a:bodyPr>
          <a:lstStyle/>
          <a:p>
            <a:r>
              <a:rPr lang="en-GB" dirty="0"/>
              <a:t>On increased spending on AI technologies….</a:t>
            </a:r>
            <a:br>
              <a:rPr lang="en-GB" i="1" dirty="0"/>
            </a:br>
            <a:br>
              <a:rPr lang="en-GB" i="1" dirty="0"/>
            </a:br>
            <a:r>
              <a:rPr lang="en-GB" i="1" dirty="0"/>
              <a:t>“I could see pretty quickly [early on] that the money we were going to need to spend on technology , and AI in particular, needed to go up.  We were going to need to spend more than we’ve ever spent before.”</a:t>
            </a:r>
            <a:br>
              <a:rPr lang="en-GB" i="1" dirty="0"/>
            </a:br>
            <a:br>
              <a:rPr lang="en-GB" i="1" dirty="0"/>
            </a:br>
            <a:r>
              <a:rPr lang="en-GB" dirty="0"/>
              <a:t>On the role of PWC in the AI wave…..</a:t>
            </a:r>
          </a:p>
          <a:p>
            <a:endParaRPr lang="en-GB" i="1" dirty="0"/>
          </a:p>
          <a:p>
            <a:r>
              <a:rPr lang="en-GB" i="1" dirty="0"/>
              <a:t>“We know what this stuff can do and what it can’t do.  We know more about that than Meta does, or any of the tech people.  </a:t>
            </a:r>
            <a:br>
              <a:rPr lang="en-GB" i="1" dirty="0"/>
            </a:br>
            <a:br>
              <a:rPr lang="en-GB" i="1" dirty="0"/>
            </a:br>
            <a:r>
              <a:rPr lang="en-GB" i="1" dirty="0"/>
              <a:t>If I’ve got a client who needs to manage their fleet of cars better … what I’m looking for is an AI-based solution to that challenge.  Meta won’t give them that.”</a:t>
            </a:r>
          </a:p>
        </p:txBody>
      </p:sp>
      <p:sp>
        <p:nvSpPr>
          <p:cNvPr id="6" name="TextBox 5">
            <a:extLst>
              <a:ext uri="{FF2B5EF4-FFF2-40B4-BE49-F238E27FC236}">
                <a16:creationId xmlns:a16="http://schemas.microsoft.com/office/drawing/2014/main" id="{AF46764E-F8FF-857C-B0C2-878231ABE678}"/>
              </a:ext>
            </a:extLst>
          </p:cNvPr>
          <p:cNvSpPr txBox="1"/>
          <p:nvPr/>
        </p:nvSpPr>
        <p:spPr>
          <a:xfrm>
            <a:off x="726202" y="5330283"/>
            <a:ext cx="3310137" cy="369332"/>
          </a:xfrm>
          <a:prstGeom prst="rect">
            <a:avLst/>
          </a:prstGeom>
          <a:noFill/>
        </p:spPr>
        <p:txBody>
          <a:bodyPr wrap="none" rtlCol="0">
            <a:spAutoFit/>
          </a:bodyPr>
          <a:lstStyle/>
          <a:p>
            <a:r>
              <a:rPr lang="en-GB" dirty="0"/>
              <a:t>Marco Amitrano, PWC EMEA CEO</a:t>
            </a:r>
          </a:p>
        </p:txBody>
      </p:sp>
      <p:sp>
        <p:nvSpPr>
          <p:cNvPr id="7" name="TextBox 6">
            <a:extLst>
              <a:ext uri="{FF2B5EF4-FFF2-40B4-BE49-F238E27FC236}">
                <a16:creationId xmlns:a16="http://schemas.microsoft.com/office/drawing/2014/main" id="{E128053F-7037-559D-DCB9-6EC2F2F8EBBB}"/>
              </a:ext>
            </a:extLst>
          </p:cNvPr>
          <p:cNvSpPr txBox="1"/>
          <p:nvPr/>
        </p:nvSpPr>
        <p:spPr>
          <a:xfrm>
            <a:off x="838200" y="6356350"/>
            <a:ext cx="2138727" cy="246221"/>
          </a:xfrm>
          <a:prstGeom prst="rect">
            <a:avLst/>
          </a:prstGeom>
          <a:noFill/>
        </p:spPr>
        <p:txBody>
          <a:bodyPr wrap="none" rtlCol="0">
            <a:spAutoFit/>
          </a:bodyPr>
          <a:lstStyle/>
          <a:p>
            <a:r>
              <a:rPr lang="en-GB" sz="1000" dirty="0"/>
              <a:t>Source: Sunday Times, June 15, 2025.</a:t>
            </a:r>
          </a:p>
        </p:txBody>
      </p:sp>
    </p:spTree>
    <p:extLst>
      <p:ext uri="{BB962C8B-B14F-4D97-AF65-F5344CB8AC3E}">
        <p14:creationId xmlns:p14="http://schemas.microsoft.com/office/powerpoint/2010/main" val="3865852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3E56-40D4-6109-AC33-A658E0CE1DE8}"/>
              </a:ext>
            </a:extLst>
          </p:cNvPr>
          <p:cNvSpPr>
            <a:spLocks noGrp="1"/>
          </p:cNvSpPr>
          <p:nvPr>
            <p:ph type="title"/>
          </p:nvPr>
        </p:nvSpPr>
        <p:spPr/>
        <p:txBody>
          <a:bodyPr/>
          <a:lstStyle/>
          <a:p>
            <a:r>
              <a:rPr lang="en-GB" dirty="0"/>
              <a:t>Case: Accenture</a:t>
            </a:r>
          </a:p>
        </p:txBody>
      </p:sp>
      <p:sp>
        <p:nvSpPr>
          <p:cNvPr id="3" name="TextBox 2">
            <a:extLst>
              <a:ext uri="{FF2B5EF4-FFF2-40B4-BE49-F238E27FC236}">
                <a16:creationId xmlns:a16="http://schemas.microsoft.com/office/drawing/2014/main" id="{76104E53-1809-D051-5390-FFA9827F8951}"/>
              </a:ext>
            </a:extLst>
          </p:cNvPr>
          <p:cNvSpPr txBox="1"/>
          <p:nvPr/>
        </p:nvSpPr>
        <p:spPr>
          <a:xfrm>
            <a:off x="5382737" y="1502688"/>
            <a:ext cx="5838638" cy="5355312"/>
          </a:xfrm>
          <a:prstGeom prst="rect">
            <a:avLst/>
          </a:prstGeom>
          <a:noFill/>
        </p:spPr>
        <p:txBody>
          <a:bodyPr wrap="square" rtlCol="0">
            <a:spAutoFit/>
          </a:bodyPr>
          <a:lstStyle/>
          <a:p>
            <a:r>
              <a:rPr lang="en-GB" i="1" dirty="0"/>
              <a:t>“We are writing the playbook for how to be the most AI-enabled, client-focused professional services company in the world and a great place to work for our people - our reinventors.”</a:t>
            </a:r>
            <a:br>
              <a:rPr lang="en-GB" i="1" dirty="0"/>
            </a:br>
            <a:endParaRPr lang="en-GB" dirty="0"/>
          </a:p>
          <a:p>
            <a:r>
              <a:rPr lang="en-GB" dirty="0"/>
              <a:t>Bringing all its service (incl. consultancy) together into a single, integrated unit called “Reinvention Services” - to create more leading solutions faster and embed data and AI more easily into its solutions and delivery</a:t>
            </a:r>
          </a:p>
          <a:p>
            <a:br>
              <a:rPr lang="en-GB" dirty="0"/>
            </a:br>
            <a:r>
              <a:rPr lang="en-GB" dirty="0"/>
              <a:t>AI Refiner Distiller platform— addresses the full lifecycle: multi-agent orchestration, memory, workflows, governance, observability, cross-platform interoperability</a:t>
            </a:r>
          </a:p>
          <a:p>
            <a:endParaRPr lang="en-GB" dirty="0"/>
          </a:p>
          <a:p>
            <a:r>
              <a:rPr lang="en-GB" dirty="0"/>
              <a:t>Investing heavily in reskilling: rolling out AI / agentic AI training programs across its workforce.</a:t>
            </a:r>
          </a:p>
          <a:p>
            <a:endParaRPr lang="en-GB" dirty="0"/>
          </a:p>
          <a:p>
            <a:r>
              <a:rPr lang="en-GB" dirty="0"/>
              <a:t>Generative AI new bookings of $1.8 billion for the quarter and $5.9 billion for the year</a:t>
            </a:r>
            <a:endParaRPr lang="en-GB" i="1" dirty="0"/>
          </a:p>
        </p:txBody>
      </p:sp>
      <p:pic>
        <p:nvPicPr>
          <p:cNvPr id="16386" name="Picture 2" descr="*Julie Sweet | World Economic Forum">
            <a:extLst>
              <a:ext uri="{FF2B5EF4-FFF2-40B4-BE49-F238E27FC236}">
                <a16:creationId xmlns:a16="http://schemas.microsoft.com/office/drawing/2014/main" id="{72213D03-4B92-9285-0BED-743D34F08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110" y="2057400"/>
            <a:ext cx="295910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1B856A-CF82-8722-B844-075A8DAC3B30}"/>
              </a:ext>
            </a:extLst>
          </p:cNvPr>
          <p:cNvSpPr txBox="1"/>
          <p:nvPr/>
        </p:nvSpPr>
        <p:spPr>
          <a:xfrm>
            <a:off x="1506059" y="5167312"/>
            <a:ext cx="2469202" cy="369332"/>
          </a:xfrm>
          <a:prstGeom prst="rect">
            <a:avLst/>
          </a:prstGeom>
          <a:noFill/>
        </p:spPr>
        <p:txBody>
          <a:bodyPr wrap="none" rtlCol="0">
            <a:spAutoFit/>
          </a:bodyPr>
          <a:lstStyle/>
          <a:p>
            <a:r>
              <a:rPr lang="en-GB" dirty="0"/>
              <a:t>Chair &amp; CEO, Julie Sweet</a:t>
            </a:r>
          </a:p>
        </p:txBody>
      </p:sp>
    </p:spTree>
    <p:extLst>
      <p:ext uri="{BB962C8B-B14F-4D97-AF65-F5344CB8AC3E}">
        <p14:creationId xmlns:p14="http://schemas.microsoft.com/office/powerpoint/2010/main" val="2968438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DDF3-40A5-C8E7-53CA-A01ACCDF314C}"/>
              </a:ext>
            </a:extLst>
          </p:cNvPr>
          <p:cNvSpPr>
            <a:spLocks noGrp="1"/>
          </p:cNvSpPr>
          <p:nvPr>
            <p:ph type="title"/>
          </p:nvPr>
        </p:nvSpPr>
        <p:spPr>
          <a:xfrm>
            <a:off x="838200" y="365125"/>
            <a:ext cx="10515600" cy="871975"/>
          </a:xfrm>
        </p:spPr>
        <p:txBody>
          <a:bodyPr/>
          <a:lstStyle/>
          <a:p>
            <a:pPr algn="ctr"/>
            <a:r>
              <a:rPr lang="en-GB" b="1" dirty="0">
                <a:solidFill>
                  <a:schemeClr val="tx2"/>
                </a:solidFill>
              </a:rPr>
              <a:t>Case: Unity Advisory</a:t>
            </a:r>
          </a:p>
        </p:txBody>
      </p:sp>
      <p:pic>
        <p:nvPicPr>
          <p:cNvPr id="2052" name="Picture 4" descr="EY chief Steve Varley takes on global ...">
            <a:extLst>
              <a:ext uri="{FF2B5EF4-FFF2-40B4-BE49-F238E27FC236}">
                <a16:creationId xmlns:a16="http://schemas.microsoft.com/office/drawing/2014/main" id="{EE6EB492-E6B7-8431-383F-F77C70137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931" y="4011008"/>
            <a:ext cx="2078990" cy="16352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E2F33B-E1C2-C277-AC71-08D5D09D9318}"/>
              </a:ext>
            </a:extLst>
          </p:cNvPr>
          <p:cNvSpPr txBox="1"/>
          <p:nvPr/>
        </p:nvSpPr>
        <p:spPr>
          <a:xfrm>
            <a:off x="445760" y="5784532"/>
            <a:ext cx="3785332" cy="307777"/>
          </a:xfrm>
          <a:prstGeom prst="rect">
            <a:avLst/>
          </a:prstGeom>
          <a:noFill/>
        </p:spPr>
        <p:txBody>
          <a:bodyPr wrap="none" rtlCol="0">
            <a:spAutoFit/>
          </a:bodyPr>
          <a:lstStyle/>
          <a:p>
            <a:r>
              <a:rPr lang="en-GB" sz="1400" dirty="0"/>
              <a:t>Steve Varley, Former UK Chair of EY &amp; Chair of UA</a:t>
            </a:r>
          </a:p>
        </p:txBody>
      </p:sp>
      <p:pic>
        <p:nvPicPr>
          <p:cNvPr id="2054" name="Picture 6" descr="PwC UK senior partner hopeful Marissa ...">
            <a:extLst>
              <a:ext uri="{FF2B5EF4-FFF2-40B4-BE49-F238E27FC236}">
                <a16:creationId xmlns:a16="http://schemas.microsoft.com/office/drawing/2014/main" id="{E0828D11-8137-2EAE-994F-351B6D0D2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297" y="1239292"/>
            <a:ext cx="2078990" cy="2078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F347E1-170D-7C66-AAF3-49473BA0E3DE}"/>
              </a:ext>
            </a:extLst>
          </p:cNvPr>
          <p:cNvSpPr txBox="1"/>
          <p:nvPr/>
        </p:nvSpPr>
        <p:spPr>
          <a:xfrm>
            <a:off x="445760" y="3456553"/>
            <a:ext cx="3886064" cy="307777"/>
          </a:xfrm>
          <a:prstGeom prst="rect">
            <a:avLst/>
          </a:prstGeom>
          <a:noFill/>
        </p:spPr>
        <p:txBody>
          <a:bodyPr wrap="none" rtlCol="0">
            <a:spAutoFit/>
          </a:bodyPr>
          <a:lstStyle/>
          <a:p>
            <a:r>
              <a:rPr lang="en-GB" sz="1400" dirty="0"/>
              <a:t>Marissa Thomas, Former COO of PWC &amp; CEO of UA</a:t>
            </a:r>
          </a:p>
        </p:txBody>
      </p:sp>
      <p:sp>
        <p:nvSpPr>
          <p:cNvPr id="6" name="TextBox 5">
            <a:extLst>
              <a:ext uri="{FF2B5EF4-FFF2-40B4-BE49-F238E27FC236}">
                <a16:creationId xmlns:a16="http://schemas.microsoft.com/office/drawing/2014/main" id="{E175398E-9A09-A677-8FFE-4F1DE816803D}"/>
              </a:ext>
            </a:extLst>
          </p:cNvPr>
          <p:cNvSpPr txBox="1"/>
          <p:nvPr/>
        </p:nvSpPr>
        <p:spPr>
          <a:xfrm>
            <a:off x="445760" y="6492875"/>
            <a:ext cx="2571730" cy="276999"/>
          </a:xfrm>
          <a:prstGeom prst="rect">
            <a:avLst/>
          </a:prstGeom>
          <a:noFill/>
        </p:spPr>
        <p:txBody>
          <a:bodyPr wrap="none" rtlCol="0">
            <a:spAutoFit/>
          </a:bodyPr>
          <a:lstStyle/>
          <a:p>
            <a:r>
              <a:rPr lang="en-GB" sz="1200" dirty="0"/>
              <a:t>Source: </a:t>
            </a:r>
            <a:r>
              <a:rPr lang="en-GB" sz="1200" dirty="0" err="1"/>
              <a:t>Consultancy.uk</a:t>
            </a:r>
            <a:r>
              <a:rPr lang="en-GB" sz="1200" dirty="0"/>
              <a:t> 29 April, 2025.</a:t>
            </a:r>
          </a:p>
        </p:txBody>
      </p:sp>
      <p:sp>
        <p:nvSpPr>
          <p:cNvPr id="7" name="TextBox 6">
            <a:extLst>
              <a:ext uri="{FF2B5EF4-FFF2-40B4-BE49-F238E27FC236}">
                <a16:creationId xmlns:a16="http://schemas.microsoft.com/office/drawing/2014/main" id="{95648F17-0A1A-D380-012A-D951DAD51523}"/>
              </a:ext>
            </a:extLst>
          </p:cNvPr>
          <p:cNvSpPr txBox="1"/>
          <p:nvPr/>
        </p:nvSpPr>
        <p:spPr>
          <a:xfrm>
            <a:off x="5006898" y="1377389"/>
            <a:ext cx="6055112" cy="1754326"/>
          </a:xfrm>
          <a:prstGeom prst="rect">
            <a:avLst/>
          </a:prstGeom>
          <a:noFill/>
        </p:spPr>
        <p:txBody>
          <a:bodyPr wrap="square" rtlCol="0">
            <a:spAutoFit/>
          </a:bodyPr>
          <a:lstStyle/>
          <a:p>
            <a:pPr marL="285750" indent="-285750">
              <a:buFont typeface="Arial" panose="020B0604020202020204" pitchFamily="34" charset="0"/>
              <a:buChar char="•"/>
            </a:pPr>
            <a:r>
              <a:rPr lang="en-GB" dirty="0"/>
              <a:t>$300m in funding</a:t>
            </a:r>
            <a:br>
              <a:rPr lang="en-GB" dirty="0"/>
            </a:br>
            <a:endParaRPr lang="en-GB" dirty="0"/>
          </a:p>
          <a:p>
            <a:pPr marL="285750" indent="-285750">
              <a:buFont typeface="Arial" panose="020B0604020202020204" pitchFamily="34" charset="0"/>
              <a:buChar char="•"/>
            </a:pPr>
            <a:r>
              <a:rPr lang="en-GB" dirty="0"/>
              <a:t>Aims to be “leaner, conflict-free and </a:t>
            </a:r>
            <a:r>
              <a:rPr lang="en-GB" b="1" dirty="0"/>
              <a:t>offer AI embedded performance-led models to clients.</a:t>
            </a:r>
            <a:r>
              <a:rPr lang="en-GB" dirty="0"/>
              <a:t>”</a:t>
            </a:r>
            <a:br>
              <a:rPr lang="en-GB" dirty="0"/>
            </a:br>
            <a:endParaRPr lang="en-GB" dirty="0"/>
          </a:p>
          <a:p>
            <a:pPr marL="285750" indent="-285750">
              <a:buFont typeface="Arial" panose="020B0604020202020204" pitchFamily="34" charset="0"/>
              <a:buChar char="•"/>
            </a:pPr>
            <a:r>
              <a:rPr lang="en-GB" dirty="0"/>
              <a:t>Targeting clients with between £500m to £1.5 bn</a:t>
            </a:r>
          </a:p>
        </p:txBody>
      </p:sp>
      <p:sp>
        <p:nvSpPr>
          <p:cNvPr id="9" name="TextBox 8">
            <a:extLst>
              <a:ext uri="{FF2B5EF4-FFF2-40B4-BE49-F238E27FC236}">
                <a16:creationId xmlns:a16="http://schemas.microsoft.com/office/drawing/2014/main" id="{457FE9E8-DDBC-B56B-EF1A-1FAD0603CA0A}"/>
              </a:ext>
            </a:extLst>
          </p:cNvPr>
          <p:cNvSpPr txBox="1"/>
          <p:nvPr/>
        </p:nvSpPr>
        <p:spPr>
          <a:xfrm>
            <a:off x="5006898" y="4089970"/>
            <a:ext cx="6346902" cy="1477328"/>
          </a:xfrm>
          <a:prstGeom prst="rect">
            <a:avLst/>
          </a:prstGeom>
          <a:noFill/>
        </p:spPr>
        <p:txBody>
          <a:bodyPr wrap="square" rtlCol="0">
            <a:spAutoFit/>
          </a:bodyPr>
          <a:lstStyle/>
          <a:p>
            <a:r>
              <a:rPr lang="en-GB" i="1" dirty="0"/>
              <a:t>“CFOs are open to a new proposition.  The Big Four are a classy bunch of service providers, but people are looking for a proposition that is super client-centric, has really low administrative cost, is AI-led rather than based on legacy infrastructure and, crucially, has no conflicts.”</a:t>
            </a:r>
          </a:p>
        </p:txBody>
      </p:sp>
    </p:spTree>
    <p:extLst>
      <p:ext uri="{BB962C8B-B14F-4D97-AF65-F5344CB8AC3E}">
        <p14:creationId xmlns:p14="http://schemas.microsoft.com/office/powerpoint/2010/main" val="1560347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0F799B-0771-0315-1027-1BC255FCC7C8}"/>
              </a:ext>
            </a:extLst>
          </p:cNvPr>
          <p:cNvSpPr>
            <a:spLocks noGrp="1"/>
          </p:cNvSpPr>
          <p:nvPr>
            <p:ph type="title"/>
          </p:nvPr>
        </p:nvSpPr>
        <p:spPr/>
        <p:txBody>
          <a:bodyPr/>
          <a:lstStyle/>
          <a:p>
            <a:r>
              <a:rPr lang="en-GB" dirty="0"/>
              <a:t>Case: </a:t>
            </a:r>
            <a:r>
              <a:rPr lang="en-GB" dirty="0" err="1"/>
              <a:t>Dstyl</a:t>
            </a:r>
            <a:endParaRPr lang="en-GB" dirty="0"/>
          </a:p>
        </p:txBody>
      </p:sp>
      <p:pic>
        <p:nvPicPr>
          <p:cNvPr id="7" name="Picture 6">
            <a:extLst>
              <a:ext uri="{FF2B5EF4-FFF2-40B4-BE49-F238E27FC236}">
                <a16:creationId xmlns:a16="http://schemas.microsoft.com/office/drawing/2014/main" id="{DB4E7EF1-4373-48B4-E0EB-0C603C0C1501}"/>
              </a:ext>
            </a:extLst>
          </p:cNvPr>
          <p:cNvPicPr>
            <a:picLocks noChangeAspect="1"/>
          </p:cNvPicPr>
          <p:nvPr/>
        </p:nvPicPr>
        <p:blipFill>
          <a:blip r:embed="rId2"/>
          <a:stretch>
            <a:fillRect/>
          </a:stretch>
        </p:blipFill>
        <p:spPr>
          <a:xfrm>
            <a:off x="1471613" y="1897697"/>
            <a:ext cx="3457880" cy="2306900"/>
          </a:xfrm>
          <a:prstGeom prst="rect">
            <a:avLst/>
          </a:prstGeom>
        </p:spPr>
      </p:pic>
      <p:sp>
        <p:nvSpPr>
          <p:cNvPr id="9" name="TextBox 8">
            <a:extLst>
              <a:ext uri="{FF2B5EF4-FFF2-40B4-BE49-F238E27FC236}">
                <a16:creationId xmlns:a16="http://schemas.microsoft.com/office/drawing/2014/main" id="{21BD021F-A60F-BD80-A98F-B5C2F17F991E}"/>
              </a:ext>
            </a:extLst>
          </p:cNvPr>
          <p:cNvSpPr txBox="1"/>
          <p:nvPr/>
        </p:nvSpPr>
        <p:spPr>
          <a:xfrm>
            <a:off x="1471613" y="4752720"/>
            <a:ext cx="3309937" cy="738664"/>
          </a:xfrm>
          <a:prstGeom prst="rect">
            <a:avLst/>
          </a:prstGeom>
          <a:noFill/>
        </p:spPr>
        <p:txBody>
          <a:bodyPr wrap="square">
            <a:spAutoFit/>
          </a:bodyPr>
          <a:lstStyle/>
          <a:p>
            <a:r>
              <a:rPr lang="en-GB" sz="1400" dirty="0"/>
              <a:t>Founders: Arjun Prakash and Derek Ho formerly in senior business development roles at Palantir</a:t>
            </a:r>
          </a:p>
        </p:txBody>
      </p:sp>
      <p:sp>
        <p:nvSpPr>
          <p:cNvPr id="11" name="TextBox 10">
            <a:extLst>
              <a:ext uri="{FF2B5EF4-FFF2-40B4-BE49-F238E27FC236}">
                <a16:creationId xmlns:a16="http://schemas.microsoft.com/office/drawing/2014/main" id="{14ABB977-4A22-EDE2-E31A-909766677BDF}"/>
              </a:ext>
            </a:extLst>
          </p:cNvPr>
          <p:cNvSpPr txBox="1"/>
          <p:nvPr/>
        </p:nvSpPr>
        <p:spPr>
          <a:xfrm>
            <a:off x="5666423" y="5491384"/>
            <a:ext cx="6097904" cy="830997"/>
          </a:xfrm>
          <a:prstGeom prst="rect">
            <a:avLst/>
          </a:prstGeom>
          <a:noFill/>
        </p:spPr>
        <p:txBody>
          <a:bodyPr wrap="square">
            <a:spAutoFit/>
          </a:bodyPr>
          <a:lstStyle/>
          <a:p>
            <a:r>
              <a:rPr lang="en-GB" sz="1600" i="1" dirty="0"/>
              <a:t>“Our belief is that the next chapter of AI leadership won’t be won by the models alone, but by operationalizing AI at scale in enterprises and transforming how they work.” </a:t>
            </a:r>
          </a:p>
        </p:txBody>
      </p:sp>
      <p:sp>
        <p:nvSpPr>
          <p:cNvPr id="12" name="TextBox 11">
            <a:extLst>
              <a:ext uri="{FF2B5EF4-FFF2-40B4-BE49-F238E27FC236}">
                <a16:creationId xmlns:a16="http://schemas.microsoft.com/office/drawing/2014/main" id="{85FE8250-B78F-7744-15A7-41754574E173}"/>
              </a:ext>
            </a:extLst>
          </p:cNvPr>
          <p:cNvSpPr txBox="1"/>
          <p:nvPr/>
        </p:nvSpPr>
        <p:spPr>
          <a:xfrm>
            <a:off x="5666423" y="1897697"/>
            <a:ext cx="6055112" cy="3785652"/>
          </a:xfrm>
          <a:prstGeom prst="rect">
            <a:avLst/>
          </a:prstGeom>
          <a:noFill/>
        </p:spPr>
        <p:txBody>
          <a:bodyPr wrap="square" rtlCol="0">
            <a:spAutoFit/>
          </a:bodyPr>
          <a:lstStyle/>
          <a:p>
            <a:pPr marL="285750" indent="-285750">
              <a:buFont typeface="Arial" panose="020B0604020202020204" pitchFamily="34" charset="0"/>
              <a:buChar char="•"/>
            </a:pPr>
            <a:r>
              <a:rPr lang="en-GB" sz="1600" dirty="0"/>
              <a:t>Founded in 2022 from employees of Palantir where they served in senior business development roles for over 5 years (Cornell &amp; Wharton grads)</a:t>
            </a:r>
            <a:br>
              <a:rPr lang="en-GB" sz="1600" dirty="0"/>
            </a:br>
            <a:endParaRPr lang="en-GB" sz="1600" dirty="0"/>
          </a:p>
          <a:p>
            <a:pPr marL="285750" indent="-285750">
              <a:buFont typeface="Arial" panose="020B0604020202020204" pitchFamily="34" charset="0"/>
              <a:buChar char="•"/>
            </a:pPr>
            <a:r>
              <a:rPr lang="en-GB" sz="1600" dirty="0"/>
              <a:t>HQ in San Francisco</a:t>
            </a:r>
            <a:br>
              <a:rPr lang="en-GB" sz="1600" dirty="0"/>
            </a:br>
            <a:endParaRPr lang="en-GB" sz="1600" dirty="0"/>
          </a:p>
          <a:p>
            <a:pPr marL="285750" indent="-285750">
              <a:buFont typeface="Arial" panose="020B0604020202020204" pitchFamily="34" charset="0"/>
              <a:buChar char="•"/>
            </a:pPr>
            <a:r>
              <a:rPr lang="en-GB" sz="1600" dirty="0"/>
              <a:t>Approx. 100 employees, around $30m of revenues growing at 5x in 2024 and 8x in 2025</a:t>
            </a:r>
            <a:br>
              <a:rPr lang="en-GB" sz="1600" dirty="0"/>
            </a:br>
            <a:endParaRPr lang="en-GB" sz="1600" dirty="0"/>
          </a:p>
          <a:p>
            <a:pPr marL="285750" indent="-285750">
              <a:buFont typeface="Arial" panose="020B0604020202020204" pitchFamily="34" charset="0"/>
              <a:buChar char="•"/>
            </a:pPr>
            <a:r>
              <a:rPr lang="en-GB" sz="1600" dirty="0"/>
              <a:t>Raised $175 million, giving it a valuation (reported) of ~$1.8 billion</a:t>
            </a:r>
            <a:br>
              <a:rPr lang="en-GB" sz="1600" dirty="0"/>
            </a:br>
            <a:endParaRPr lang="en-GB" sz="1600" dirty="0"/>
          </a:p>
          <a:p>
            <a:pPr marL="285750" indent="-285750">
              <a:buFont typeface="Arial" panose="020B0604020202020204" pitchFamily="34" charset="0"/>
              <a:buChar char="•"/>
            </a:pPr>
            <a:r>
              <a:rPr lang="en-GB" sz="1600" dirty="0"/>
              <a:t>Closing the “last mile” of AI adoption (integration, embedding, operations) that many tool vendors don’t address</a:t>
            </a:r>
          </a:p>
          <a:p>
            <a:br>
              <a:rPr lang="en-GB" sz="1600" dirty="0"/>
            </a:br>
            <a:endParaRPr lang="en-GB" sz="1600" dirty="0"/>
          </a:p>
        </p:txBody>
      </p:sp>
    </p:spTree>
    <p:extLst>
      <p:ext uri="{BB962C8B-B14F-4D97-AF65-F5344CB8AC3E}">
        <p14:creationId xmlns:p14="http://schemas.microsoft.com/office/powerpoint/2010/main" val="2996443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7BF69-3602-795A-DE5C-0B8A852BE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A0A54A-A3CE-BB17-EDDA-DC928E957A7D}"/>
              </a:ext>
            </a:extLst>
          </p:cNvPr>
          <p:cNvSpPr>
            <a:spLocks noGrp="1"/>
          </p:cNvSpPr>
          <p:nvPr>
            <p:ph type="title"/>
          </p:nvPr>
        </p:nvSpPr>
        <p:spPr/>
        <p:txBody>
          <a:bodyPr/>
          <a:lstStyle/>
          <a:p>
            <a:r>
              <a:rPr lang="en-GB" dirty="0"/>
              <a:t>Participants’ Exercise</a:t>
            </a:r>
          </a:p>
        </p:txBody>
      </p:sp>
      <p:pic>
        <p:nvPicPr>
          <p:cNvPr id="15362" name="Picture 2" descr="73+ Thousand Training Participants Royalty-Free Images, Stock Photos &amp;  Pictures | Shutterstock">
            <a:extLst>
              <a:ext uri="{FF2B5EF4-FFF2-40B4-BE49-F238E27FC236}">
                <a16:creationId xmlns:a16="http://schemas.microsoft.com/office/drawing/2014/main" id="{2D6297E3-4E2B-61B8-5B82-76CFC6587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429"/>
          <a:stretch>
            <a:fillRect/>
          </a:stretch>
        </p:blipFill>
        <p:spPr bwMode="auto">
          <a:xfrm>
            <a:off x="1037590" y="2211070"/>
            <a:ext cx="5499100" cy="314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B37EBF-9E58-7B53-CB0B-F1CCF5223E80}"/>
              </a:ext>
            </a:extLst>
          </p:cNvPr>
          <p:cNvSpPr txBox="1"/>
          <p:nvPr/>
        </p:nvSpPr>
        <p:spPr>
          <a:xfrm>
            <a:off x="7360921" y="2697480"/>
            <a:ext cx="4183380" cy="2308324"/>
          </a:xfrm>
          <a:prstGeom prst="rect">
            <a:avLst/>
          </a:prstGeom>
          <a:noFill/>
        </p:spPr>
        <p:txBody>
          <a:bodyPr wrap="square" rtlCol="0">
            <a:spAutoFit/>
          </a:bodyPr>
          <a:lstStyle/>
          <a:p>
            <a:r>
              <a:rPr lang="en-GB" sz="2400" b="1" dirty="0">
                <a:solidFill>
                  <a:schemeClr val="tx2"/>
                </a:solidFill>
              </a:rPr>
              <a:t>OK who will admit to considering their own “challenger” play! </a:t>
            </a:r>
            <a:r>
              <a:rPr lang="en-GB" sz="2400" b="1" dirty="0">
                <a:solidFill>
                  <a:schemeClr val="tx2"/>
                </a:solidFill>
                <a:sym typeface="Wingdings" pitchFamily="2" charset="2"/>
              </a:rPr>
              <a:t></a:t>
            </a:r>
            <a:br>
              <a:rPr lang="en-GB" sz="2400" b="1" dirty="0">
                <a:solidFill>
                  <a:schemeClr val="tx2"/>
                </a:solidFill>
                <a:sym typeface="Wingdings" pitchFamily="2" charset="2"/>
              </a:rPr>
            </a:br>
            <a:br>
              <a:rPr lang="en-GB" sz="2400" b="1" dirty="0">
                <a:solidFill>
                  <a:schemeClr val="tx2"/>
                </a:solidFill>
                <a:sym typeface="Wingdings" pitchFamily="2" charset="2"/>
              </a:rPr>
            </a:br>
            <a:r>
              <a:rPr lang="en-GB" sz="2400" b="1" dirty="0">
                <a:solidFill>
                  <a:schemeClr val="tx2"/>
                </a:solidFill>
                <a:sym typeface="Wingdings" pitchFamily="2" charset="2"/>
              </a:rPr>
              <a:t>… only kidding </a:t>
            </a:r>
          </a:p>
          <a:p>
            <a:endParaRPr lang="en-GB" sz="2400" b="1" dirty="0">
              <a:solidFill>
                <a:schemeClr val="tx2"/>
              </a:solidFill>
            </a:endParaRPr>
          </a:p>
        </p:txBody>
      </p:sp>
    </p:spTree>
    <p:extLst>
      <p:ext uri="{BB962C8B-B14F-4D97-AF65-F5344CB8AC3E}">
        <p14:creationId xmlns:p14="http://schemas.microsoft.com/office/powerpoint/2010/main" val="411985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2B54-ECA8-E243-A6C5-BE1E86B3AA7C}"/>
              </a:ext>
            </a:extLst>
          </p:cNvPr>
          <p:cNvSpPr>
            <a:spLocks noGrp="1"/>
          </p:cNvSpPr>
          <p:nvPr>
            <p:ph type="title"/>
          </p:nvPr>
        </p:nvSpPr>
        <p:spPr/>
        <p:txBody>
          <a:bodyPr/>
          <a:lstStyle/>
          <a:p>
            <a:r>
              <a:rPr lang="en-GB" dirty="0"/>
              <a:t>Agenda</a:t>
            </a:r>
          </a:p>
        </p:txBody>
      </p:sp>
      <p:grpSp>
        <p:nvGrpSpPr>
          <p:cNvPr id="6" name="Group 5">
            <a:extLst>
              <a:ext uri="{FF2B5EF4-FFF2-40B4-BE49-F238E27FC236}">
                <a16:creationId xmlns:a16="http://schemas.microsoft.com/office/drawing/2014/main" id="{F0D969BF-B6B1-EBCE-6734-09D237D4B7EB}"/>
              </a:ext>
            </a:extLst>
          </p:cNvPr>
          <p:cNvGrpSpPr/>
          <p:nvPr/>
        </p:nvGrpSpPr>
        <p:grpSpPr>
          <a:xfrm>
            <a:off x="1180439" y="1659803"/>
            <a:ext cx="3849687" cy="3608388"/>
            <a:chOff x="7044908" y="2433638"/>
            <a:chExt cx="3849687" cy="3608388"/>
          </a:xfrm>
        </p:grpSpPr>
        <p:sp>
          <p:nvSpPr>
            <p:cNvPr id="7" name="Freeform 5">
              <a:extLst>
                <a:ext uri="{FF2B5EF4-FFF2-40B4-BE49-F238E27FC236}">
                  <a16:creationId xmlns:a16="http://schemas.microsoft.com/office/drawing/2014/main" id="{1D2D719F-0DA0-ADAC-D72E-487AE0BF3554}"/>
                </a:ext>
              </a:extLst>
            </p:cNvPr>
            <p:cNvSpPr>
              <a:spLocks/>
            </p:cNvSpPr>
            <p:nvPr/>
          </p:nvSpPr>
          <p:spPr bwMode="auto">
            <a:xfrm>
              <a:off x="8989595" y="3194050"/>
              <a:ext cx="1208087" cy="2071688"/>
            </a:xfrm>
            <a:custGeom>
              <a:avLst/>
              <a:gdLst>
                <a:gd name="T0" fmla="*/ 0 w 719"/>
                <a:gd name="T1" fmla="*/ 112 h 1232"/>
                <a:gd name="T2" fmla="*/ 0 w 719"/>
                <a:gd name="T3" fmla="*/ 1030 h 1232"/>
                <a:gd name="T4" fmla="*/ 154 w 719"/>
                <a:gd name="T5" fmla="*/ 1194 h 1232"/>
                <a:gd name="T6" fmla="*/ 381 w 719"/>
                <a:gd name="T7" fmla="*/ 1118 h 1232"/>
                <a:gd name="T8" fmla="*/ 570 w 719"/>
                <a:gd name="T9" fmla="*/ 950 h 1232"/>
                <a:gd name="T10" fmla="*/ 639 w 719"/>
                <a:gd name="T11" fmla="*/ 756 h 1232"/>
                <a:gd name="T12" fmla="*/ 639 w 719"/>
                <a:gd name="T13" fmla="*/ 559 h 1232"/>
                <a:gd name="T14" fmla="*/ 588 w 719"/>
                <a:gd name="T15" fmla="*/ 377 h 1232"/>
                <a:gd name="T16" fmla="*/ 460 w 719"/>
                <a:gd name="T17" fmla="*/ 197 h 1232"/>
                <a:gd name="T18" fmla="*/ 269 w 719"/>
                <a:gd name="T19" fmla="*/ 91 h 1232"/>
                <a:gd name="T20" fmla="*/ 133 w 719"/>
                <a:gd name="T21" fmla="*/ 4 h 1232"/>
                <a:gd name="T22" fmla="*/ 0 w 719"/>
                <a:gd name="T23" fmla="*/ 11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1232">
                  <a:moveTo>
                    <a:pt x="0" y="112"/>
                  </a:moveTo>
                  <a:cubicBezTo>
                    <a:pt x="0" y="1030"/>
                    <a:pt x="0" y="1030"/>
                    <a:pt x="0" y="1030"/>
                  </a:cubicBezTo>
                  <a:cubicBezTo>
                    <a:pt x="0" y="1030"/>
                    <a:pt x="19" y="1190"/>
                    <a:pt x="154" y="1194"/>
                  </a:cubicBezTo>
                  <a:cubicBezTo>
                    <a:pt x="154" y="1194"/>
                    <a:pt x="307" y="1232"/>
                    <a:pt x="381" y="1118"/>
                  </a:cubicBezTo>
                  <a:cubicBezTo>
                    <a:pt x="381" y="1118"/>
                    <a:pt x="528" y="1112"/>
                    <a:pt x="570" y="950"/>
                  </a:cubicBezTo>
                  <a:cubicBezTo>
                    <a:pt x="570" y="950"/>
                    <a:pt x="654" y="905"/>
                    <a:pt x="639" y="756"/>
                  </a:cubicBezTo>
                  <a:cubicBezTo>
                    <a:pt x="639" y="756"/>
                    <a:pt x="719" y="652"/>
                    <a:pt x="639" y="559"/>
                  </a:cubicBezTo>
                  <a:cubicBezTo>
                    <a:pt x="639" y="559"/>
                    <a:pt x="686" y="455"/>
                    <a:pt x="588" y="377"/>
                  </a:cubicBezTo>
                  <a:cubicBezTo>
                    <a:pt x="588" y="377"/>
                    <a:pt x="593" y="240"/>
                    <a:pt x="460" y="197"/>
                  </a:cubicBezTo>
                  <a:cubicBezTo>
                    <a:pt x="460" y="197"/>
                    <a:pt x="441" y="101"/>
                    <a:pt x="269" y="91"/>
                  </a:cubicBezTo>
                  <a:cubicBezTo>
                    <a:pt x="269" y="91"/>
                    <a:pt x="241" y="0"/>
                    <a:pt x="133" y="4"/>
                  </a:cubicBezTo>
                  <a:cubicBezTo>
                    <a:pt x="25" y="8"/>
                    <a:pt x="11" y="89"/>
                    <a:pt x="0" y="11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8C736F10-0A5F-286E-9EFD-C04ED26CA7E1}"/>
                </a:ext>
              </a:extLst>
            </p:cNvPr>
            <p:cNvSpPr>
              <a:spLocks/>
            </p:cNvSpPr>
            <p:nvPr/>
          </p:nvSpPr>
          <p:spPr bwMode="auto">
            <a:xfrm>
              <a:off x="9045158" y="3162300"/>
              <a:ext cx="876300" cy="1030288"/>
            </a:xfrm>
            <a:custGeom>
              <a:avLst/>
              <a:gdLst>
                <a:gd name="T0" fmla="*/ 0 w 521"/>
                <a:gd name="T1" fmla="*/ 130 h 613"/>
                <a:gd name="T2" fmla="*/ 187 w 521"/>
                <a:gd name="T3" fmla="*/ 82 h 613"/>
                <a:gd name="T4" fmla="*/ 187 w 521"/>
                <a:gd name="T5" fmla="*/ 249 h 613"/>
                <a:gd name="T6" fmla="*/ 111 w 521"/>
                <a:gd name="T7" fmla="*/ 279 h 613"/>
                <a:gd name="T8" fmla="*/ 87 w 521"/>
                <a:gd name="T9" fmla="*/ 240 h 613"/>
                <a:gd name="T10" fmla="*/ 84 w 521"/>
                <a:gd name="T11" fmla="*/ 257 h 613"/>
                <a:gd name="T12" fmla="*/ 80 w 521"/>
                <a:gd name="T13" fmla="*/ 329 h 613"/>
                <a:gd name="T14" fmla="*/ 97 w 521"/>
                <a:gd name="T15" fmla="*/ 342 h 613"/>
                <a:gd name="T16" fmla="*/ 111 w 521"/>
                <a:gd name="T17" fmla="*/ 311 h 613"/>
                <a:gd name="T18" fmla="*/ 209 w 521"/>
                <a:gd name="T19" fmla="*/ 271 h 613"/>
                <a:gd name="T20" fmla="*/ 254 w 521"/>
                <a:gd name="T21" fmla="*/ 145 h 613"/>
                <a:gd name="T22" fmla="*/ 407 w 521"/>
                <a:gd name="T23" fmla="*/ 242 h 613"/>
                <a:gd name="T24" fmla="*/ 517 w 521"/>
                <a:gd name="T25" fmla="*/ 392 h 613"/>
                <a:gd name="T26" fmla="*/ 387 w 521"/>
                <a:gd name="T27" fmla="*/ 563 h 613"/>
                <a:gd name="T28" fmla="*/ 312 w 521"/>
                <a:gd name="T29" fmla="*/ 563 h 613"/>
                <a:gd name="T30" fmla="*/ 322 w 521"/>
                <a:gd name="T31" fmla="*/ 481 h 613"/>
                <a:gd name="T32" fmla="*/ 352 w 521"/>
                <a:gd name="T33" fmla="*/ 447 h 613"/>
                <a:gd name="T34" fmla="*/ 329 w 521"/>
                <a:gd name="T35" fmla="*/ 441 h 613"/>
                <a:gd name="T36" fmla="*/ 258 w 521"/>
                <a:gd name="T37" fmla="*/ 454 h 613"/>
                <a:gd name="T38" fmla="*/ 258 w 521"/>
                <a:gd name="T39" fmla="*/ 474 h 613"/>
                <a:gd name="T40" fmla="*/ 285 w 521"/>
                <a:gd name="T41" fmla="*/ 480 h 613"/>
                <a:gd name="T42" fmla="*/ 186 w 521"/>
                <a:gd name="T43" fmla="*/ 613 h 613"/>
                <a:gd name="T44" fmla="*/ 0 w 521"/>
                <a:gd name="T45" fmla="*/ 375 h 613"/>
                <a:gd name="T46" fmla="*/ 0 w 521"/>
                <a:gd name="T47" fmla="*/ 13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1" h="613">
                  <a:moveTo>
                    <a:pt x="0" y="130"/>
                  </a:moveTo>
                  <a:cubicBezTo>
                    <a:pt x="0" y="130"/>
                    <a:pt x="64" y="0"/>
                    <a:pt x="187" y="82"/>
                  </a:cubicBezTo>
                  <a:cubicBezTo>
                    <a:pt x="187" y="82"/>
                    <a:pt x="268" y="170"/>
                    <a:pt x="187" y="249"/>
                  </a:cubicBezTo>
                  <a:cubicBezTo>
                    <a:pt x="187" y="249"/>
                    <a:pt x="172" y="269"/>
                    <a:pt x="111" y="279"/>
                  </a:cubicBezTo>
                  <a:cubicBezTo>
                    <a:pt x="111" y="279"/>
                    <a:pt x="115" y="228"/>
                    <a:pt x="87" y="240"/>
                  </a:cubicBezTo>
                  <a:cubicBezTo>
                    <a:pt x="87" y="240"/>
                    <a:pt x="78" y="244"/>
                    <a:pt x="84" y="257"/>
                  </a:cubicBezTo>
                  <a:cubicBezTo>
                    <a:pt x="84" y="257"/>
                    <a:pt x="103" y="286"/>
                    <a:pt x="80" y="329"/>
                  </a:cubicBezTo>
                  <a:cubicBezTo>
                    <a:pt x="80" y="329"/>
                    <a:pt x="74" y="358"/>
                    <a:pt x="97" y="342"/>
                  </a:cubicBezTo>
                  <a:cubicBezTo>
                    <a:pt x="97" y="342"/>
                    <a:pt x="114" y="317"/>
                    <a:pt x="111" y="311"/>
                  </a:cubicBezTo>
                  <a:cubicBezTo>
                    <a:pt x="111" y="311"/>
                    <a:pt x="167" y="307"/>
                    <a:pt x="209" y="271"/>
                  </a:cubicBezTo>
                  <a:cubicBezTo>
                    <a:pt x="209" y="271"/>
                    <a:pt x="260" y="238"/>
                    <a:pt x="254" y="145"/>
                  </a:cubicBezTo>
                  <a:cubicBezTo>
                    <a:pt x="254" y="145"/>
                    <a:pt x="356" y="131"/>
                    <a:pt x="407" y="242"/>
                  </a:cubicBezTo>
                  <a:cubicBezTo>
                    <a:pt x="407" y="242"/>
                    <a:pt x="521" y="263"/>
                    <a:pt x="517" y="392"/>
                  </a:cubicBezTo>
                  <a:cubicBezTo>
                    <a:pt x="517" y="392"/>
                    <a:pt x="511" y="536"/>
                    <a:pt x="387" y="563"/>
                  </a:cubicBezTo>
                  <a:cubicBezTo>
                    <a:pt x="387" y="563"/>
                    <a:pt x="341" y="568"/>
                    <a:pt x="312" y="563"/>
                  </a:cubicBezTo>
                  <a:cubicBezTo>
                    <a:pt x="312" y="563"/>
                    <a:pt x="323" y="503"/>
                    <a:pt x="322" y="481"/>
                  </a:cubicBezTo>
                  <a:cubicBezTo>
                    <a:pt x="322" y="481"/>
                    <a:pt x="352" y="454"/>
                    <a:pt x="352" y="447"/>
                  </a:cubicBezTo>
                  <a:cubicBezTo>
                    <a:pt x="352" y="447"/>
                    <a:pt x="351" y="429"/>
                    <a:pt x="329" y="441"/>
                  </a:cubicBezTo>
                  <a:cubicBezTo>
                    <a:pt x="329" y="441"/>
                    <a:pt x="325" y="472"/>
                    <a:pt x="258" y="454"/>
                  </a:cubicBezTo>
                  <a:cubicBezTo>
                    <a:pt x="258" y="454"/>
                    <a:pt x="228" y="454"/>
                    <a:pt x="258" y="474"/>
                  </a:cubicBezTo>
                  <a:cubicBezTo>
                    <a:pt x="258" y="474"/>
                    <a:pt x="275" y="480"/>
                    <a:pt x="285" y="480"/>
                  </a:cubicBezTo>
                  <a:cubicBezTo>
                    <a:pt x="285" y="480"/>
                    <a:pt x="314" y="609"/>
                    <a:pt x="186" y="613"/>
                  </a:cubicBezTo>
                  <a:cubicBezTo>
                    <a:pt x="186" y="613"/>
                    <a:pt x="45" y="563"/>
                    <a:pt x="0" y="375"/>
                  </a:cubicBezTo>
                  <a:lnTo>
                    <a:pt x="0" y="1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EF427369-5AF4-C421-AE45-60895A61F0AA}"/>
                </a:ext>
              </a:extLst>
            </p:cNvPr>
            <p:cNvSpPr>
              <a:spLocks/>
            </p:cNvSpPr>
            <p:nvPr/>
          </p:nvSpPr>
          <p:spPr bwMode="auto">
            <a:xfrm>
              <a:off x="9045158" y="3897313"/>
              <a:ext cx="1125537" cy="1270000"/>
            </a:xfrm>
            <a:custGeom>
              <a:avLst/>
              <a:gdLst>
                <a:gd name="T0" fmla="*/ 369 w 670"/>
                <a:gd name="T1" fmla="*/ 344 h 756"/>
                <a:gd name="T2" fmla="*/ 542 w 670"/>
                <a:gd name="T3" fmla="*/ 352 h 756"/>
                <a:gd name="T4" fmla="*/ 571 w 670"/>
                <a:gd name="T5" fmla="*/ 151 h 756"/>
                <a:gd name="T6" fmla="*/ 548 w 670"/>
                <a:gd name="T7" fmla="*/ 0 h 756"/>
                <a:gd name="T8" fmla="*/ 294 w 670"/>
                <a:gd name="T9" fmla="*/ 159 h 756"/>
                <a:gd name="T10" fmla="*/ 242 w 670"/>
                <a:gd name="T11" fmla="*/ 199 h 756"/>
                <a:gd name="T12" fmla="*/ 304 w 670"/>
                <a:gd name="T13" fmla="*/ 205 h 756"/>
                <a:gd name="T14" fmla="*/ 294 w 670"/>
                <a:gd name="T15" fmla="*/ 244 h 756"/>
                <a:gd name="T16" fmla="*/ 0 w 670"/>
                <a:gd name="T17" fmla="*/ 52 h 756"/>
                <a:gd name="T18" fmla="*/ 0 w 670"/>
                <a:gd name="T19" fmla="*/ 612 h 756"/>
                <a:gd name="T20" fmla="*/ 167 w 670"/>
                <a:gd name="T21" fmla="*/ 754 h 756"/>
                <a:gd name="T22" fmla="*/ 354 w 670"/>
                <a:gd name="T23" fmla="*/ 612 h 756"/>
                <a:gd name="T24" fmla="*/ 300 w 670"/>
                <a:gd name="T25" fmla="*/ 449 h 756"/>
                <a:gd name="T26" fmla="*/ 333 w 670"/>
                <a:gd name="T27" fmla="*/ 427 h 756"/>
                <a:gd name="T28" fmla="*/ 374 w 670"/>
                <a:gd name="T29" fmla="*/ 661 h 756"/>
                <a:gd name="T30" fmla="*/ 517 w 670"/>
                <a:gd name="T31" fmla="*/ 514 h 756"/>
                <a:gd name="T32" fmla="*/ 583 w 670"/>
                <a:gd name="T33" fmla="*/ 369 h 756"/>
                <a:gd name="T34" fmla="*/ 438 w 670"/>
                <a:gd name="T35" fmla="*/ 403 h 756"/>
                <a:gd name="T36" fmla="*/ 362 w 670"/>
                <a:gd name="T37" fmla="*/ 369 h 756"/>
                <a:gd name="T38" fmla="*/ 169 w 670"/>
                <a:gd name="T39" fmla="*/ 391 h 756"/>
                <a:gd name="T40" fmla="*/ 126 w 670"/>
                <a:gd name="T41" fmla="*/ 403 h 756"/>
                <a:gd name="T42" fmla="*/ 167 w 670"/>
                <a:gd name="T43" fmla="*/ 367 h 756"/>
                <a:gd name="T44" fmla="*/ 165 w 670"/>
                <a:gd name="T45" fmla="*/ 321 h 756"/>
                <a:gd name="T46" fmla="*/ 186 w 670"/>
                <a:gd name="T47" fmla="*/ 330 h 756"/>
                <a:gd name="T48" fmla="*/ 188 w 670"/>
                <a:gd name="T49" fmla="*/ 366 h 756"/>
                <a:gd name="T50" fmla="*/ 352 w 670"/>
                <a:gd name="T51" fmla="*/ 330 h 756"/>
                <a:gd name="T52" fmla="*/ 369 w 670"/>
                <a:gd name="T53" fmla="*/ 34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0" h="756">
                  <a:moveTo>
                    <a:pt x="369" y="344"/>
                  </a:moveTo>
                  <a:cubicBezTo>
                    <a:pt x="369" y="344"/>
                    <a:pt x="451" y="404"/>
                    <a:pt x="542" y="352"/>
                  </a:cubicBezTo>
                  <a:cubicBezTo>
                    <a:pt x="542" y="352"/>
                    <a:pt x="670" y="300"/>
                    <a:pt x="571" y="151"/>
                  </a:cubicBezTo>
                  <a:cubicBezTo>
                    <a:pt x="571" y="151"/>
                    <a:pt x="616" y="54"/>
                    <a:pt x="548" y="0"/>
                  </a:cubicBezTo>
                  <a:cubicBezTo>
                    <a:pt x="548" y="0"/>
                    <a:pt x="500" y="193"/>
                    <a:pt x="294" y="159"/>
                  </a:cubicBezTo>
                  <a:cubicBezTo>
                    <a:pt x="294" y="159"/>
                    <a:pt x="267" y="190"/>
                    <a:pt x="242" y="199"/>
                  </a:cubicBezTo>
                  <a:cubicBezTo>
                    <a:pt x="304" y="205"/>
                    <a:pt x="304" y="205"/>
                    <a:pt x="304" y="205"/>
                  </a:cubicBezTo>
                  <a:cubicBezTo>
                    <a:pt x="304" y="205"/>
                    <a:pt x="337" y="232"/>
                    <a:pt x="294" y="244"/>
                  </a:cubicBezTo>
                  <a:cubicBezTo>
                    <a:pt x="294" y="244"/>
                    <a:pt x="107" y="240"/>
                    <a:pt x="0" y="52"/>
                  </a:cubicBezTo>
                  <a:cubicBezTo>
                    <a:pt x="0" y="612"/>
                    <a:pt x="0" y="612"/>
                    <a:pt x="0" y="612"/>
                  </a:cubicBezTo>
                  <a:cubicBezTo>
                    <a:pt x="0" y="612"/>
                    <a:pt x="31" y="756"/>
                    <a:pt x="167" y="754"/>
                  </a:cubicBezTo>
                  <a:cubicBezTo>
                    <a:pt x="167" y="754"/>
                    <a:pt x="329" y="753"/>
                    <a:pt x="354" y="612"/>
                  </a:cubicBezTo>
                  <a:cubicBezTo>
                    <a:pt x="354" y="612"/>
                    <a:pt x="380" y="507"/>
                    <a:pt x="300" y="449"/>
                  </a:cubicBezTo>
                  <a:cubicBezTo>
                    <a:pt x="300" y="449"/>
                    <a:pt x="302" y="408"/>
                    <a:pt x="333" y="427"/>
                  </a:cubicBezTo>
                  <a:cubicBezTo>
                    <a:pt x="333" y="427"/>
                    <a:pt x="432" y="518"/>
                    <a:pt x="374" y="661"/>
                  </a:cubicBezTo>
                  <a:cubicBezTo>
                    <a:pt x="374" y="661"/>
                    <a:pt x="465" y="660"/>
                    <a:pt x="517" y="514"/>
                  </a:cubicBezTo>
                  <a:cubicBezTo>
                    <a:pt x="517" y="514"/>
                    <a:pt x="590" y="456"/>
                    <a:pt x="583" y="369"/>
                  </a:cubicBezTo>
                  <a:cubicBezTo>
                    <a:pt x="583" y="369"/>
                    <a:pt x="503" y="416"/>
                    <a:pt x="438" y="403"/>
                  </a:cubicBezTo>
                  <a:cubicBezTo>
                    <a:pt x="438" y="403"/>
                    <a:pt x="376" y="389"/>
                    <a:pt x="362" y="369"/>
                  </a:cubicBezTo>
                  <a:cubicBezTo>
                    <a:pt x="362" y="369"/>
                    <a:pt x="281" y="453"/>
                    <a:pt x="169" y="391"/>
                  </a:cubicBezTo>
                  <a:cubicBezTo>
                    <a:pt x="169" y="391"/>
                    <a:pt x="146" y="420"/>
                    <a:pt x="126" y="403"/>
                  </a:cubicBezTo>
                  <a:cubicBezTo>
                    <a:pt x="126" y="403"/>
                    <a:pt x="140" y="393"/>
                    <a:pt x="167" y="367"/>
                  </a:cubicBezTo>
                  <a:cubicBezTo>
                    <a:pt x="165" y="321"/>
                    <a:pt x="165" y="321"/>
                    <a:pt x="165" y="321"/>
                  </a:cubicBezTo>
                  <a:cubicBezTo>
                    <a:pt x="165" y="321"/>
                    <a:pt x="188" y="304"/>
                    <a:pt x="186" y="330"/>
                  </a:cubicBezTo>
                  <a:cubicBezTo>
                    <a:pt x="188" y="366"/>
                    <a:pt x="188" y="366"/>
                    <a:pt x="188" y="366"/>
                  </a:cubicBezTo>
                  <a:cubicBezTo>
                    <a:pt x="188" y="366"/>
                    <a:pt x="281" y="418"/>
                    <a:pt x="352" y="330"/>
                  </a:cubicBezTo>
                  <a:cubicBezTo>
                    <a:pt x="369" y="344"/>
                    <a:pt x="369" y="344"/>
                    <a:pt x="369" y="34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89FB0679-7856-CBA2-B966-46921A43388B}"/>
                </a:ext>
              </a:extLst>
            </p:cNvPr>
            <p:cNvSpPr>
              <a:spLocks/>
            </p:cNvSpPr>
            <p:nvPr/>
          </p:nvSpPr>
          <p:spPr bwMode="auto">
            <a:xfrm>
              <a:off x="7748170" y="3194050"/>
              <a:ext cx="1209675" cy="2071688"/>
            </a:xfrm>
            <a:custGeom>
              <a:avLst/>
              <a:gdLst>
                <a:gd name="T0" fmla="*/ 719 w 719"/>
                <a:gd name="T1" fmla="*/ 112 h 1232"/>
                <a:gd name="T2" fmla="*/ 719 w 719"/>
                <a:gd name="T3" fmla="*/ 1030 h 1232"/>
                <a:gd name="T4" fmla="*/ 564 w 719"/>
                <a:gd name="T5" fmla="*/ 1194 h 1232"/>
                <a:gd name="T6" fmla="*/ 338 w 719"/>
                <a:gd name="T7" fmla="*/ 1118 h 1232"/>
                <a:gd name="T8" fmla="*/ 148 w 719"/>
                <a:gd name="T9" fmla="*/ 950 h 1232"/>
                <a:gd name="T10" fmla="*/ 80 w 719"/>
                <a:gd name="T11" fmla="*/ 756 h 1232"/>
                <a:gd name="T12" fmla="*/ 80 w 719"/>
                <a:gd name="T13" fmla="*/ 559 h 1232"/>
                <a:gd name="T14" fmla="*/ 131 w 719"/>
                <a:gd name="T15" fmla="*/ 377 h 1232"/>
                <a:gd name="T16" fmla="*/ 259 w 719"/>
                <a:gd name="T17" fmla="*/ 197 h 1232"/>
                <a:gd name="T18" fmla="*/ 450 w 719"/>
                <a:gd name="T19" fmla="*/ 91 h 1232"/>
                <a:gd name="T20" fmla="*/ 586 w 719"/>
                <a:gd name="T21" fmla="*/ 4 h 1232"/>
                <a:gd name="T22" fmla="*/ 719 w 719"/>
                <a:gd name="T23" fmla="*/ 11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1232">
                  <a:moveTo>
                    <a:pt x="719" y="112"/>
                  </a:moveTo>
                  <a:cubicBezTo>
                    <a:pt x="719" y="1030"/>
                    <a:pt x="719" y="1030"/>
                    <a:pt x="719" y="1030"/>
                  </a:cubicBezTo>
                  <a:cubicBezTo>
                    <a:pt x="719" y="1030"/>
                    <a:pt x="700" y="1190"/>
                    <a:pt x="564" y="1194"/>
                  </a:cubicBezTo>
                  <a:cubicBezTo>
                    <a:pt x="564" y="1194"/>
                    <a:pt x="411" y="1232"/>
                    <a:pt x="338" y="1118"/>
                  </a:cubicBezTo>
                  <a:cubicBezTo>
                    <a:pt x="338" y="1118"/>
                    <a:pt x="191" y="1112"/>
                    <a:pt x="148" y="950"/>
                  </a:cubicBezTo>
                  <a:cubicBezTo>
                    <a:pt x="148" y="950"/>
                    <a:pt x="65" y="905"/>
                    <a:pt x="80" y="756"/>
                  </a:cubicBezTo>
                  <a:cubicBezTo>
                    <a:pt x="80" y="756"/>
                    <a:pt x="0" y="652"/>
                    <a:pt x="80" y="559"/>
                  </a:cubicBezTo>
                  <a:cubicBezTo>
                    <a:pt x="80" y="559"/>
                    <a:pt x="32" y="455"/>
                    <a:pt x="131" y="377"/>
                  </a:cubicBezTo>
                  <a:cubicBezTo>
                    <a:pt x="131" y="377"/>
                    <a:pt x="125" y="240"/>
                    <a:pt x="259" y="197"/>
                  </a:cubicBezTo>
                  <a:cubicBezTo>
                    <a:pt x="259" y="197"/>
                    <a:pt x="278" y="101"/>
                    <a:pt x="450" y="91"/>
                  </a:cubicBezTo>
                  <a:cubicBezTo>
                    <a:pt x="450" y="91"/>
                    <a:pt x="477" y="0"/>
                    <a:pt x="586" y="4"/>
                  </a:cubicBezTo>
                  <a:cubicBezTo>
                    <a:pt x="694" y="8"/>
                    <a:pt x="707" y="89"/>
                    <a:pt x="719" y="11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033DADA5-4EE3-0648-7BA7-0D426093D662}"/>
                </a:ext>
              </a:extLst>
            </p:cNvPr>
            <p:cNvSpPr>
              <a:spLocks/>
            </p:cNvSpPr>
            <p:nvPr/>
          </p:nvSpPr>
          <p:spPr bwMode="auto">
            <a:xfrm>
              <a:off x="8025983" y="3162300"/>
              <a:ext cx="876300" cy="1030288"/>
            </a:xfrm>
            <a:custGeom>
              <a:avLst/>
              <a:gdLst>
                <a:gd name="T0" fmla="*/ 521 w 521"/>
                <a:gd name="T1" fmla="*/ 130 h 613"/>
                <a:gd name="T2" fmla="*/ 334 w 521"/>
                <a:gd name="T3" fmla="*/ 82 h 613"/>
                <a:gd name="T4" fmla="*/ 334 w 521"/>
                <a:gd name="T5" fmla="*/ 249 h 613"/>
                <a:gd name="T6" fmla="*/ 409 w 521"/>
                <a:gd name="T7" fmla="*/ 279 h 613"/>
                <a:gd name="T8" fmla="*/ 433 w 521"/>
                <a:gd name="T9" fmla="*/ 240 h 613"/>
                <a:gd name="T10" fmla="*/ 437 w 521"/>
                <a:gd name="T11" fmla="*/ 257 h 613"/>
                <a:gd name="T12" fmla="*/ 441 w 521"/>
                <a:gd name="T13" fmla="*/ 329 h 613"/>
                <a:gd name="T14" fmla="*/ 424 w 521"/>
                <a:gd name="T15" fmla="*/ 342 h 613"/>
                <a:gd name="T16" fmla="*/ 409 w 521"/>
                <a:gd name="T17" fmla="*/ 311 h 613"/>
                <a:gd name="T18" fmla="*/ 311 w 521"/>
                <a:gd name="T19" fmla="*/ 271 h 613"/>
                <a:gd name="T20" fmla="*/ 267 w 521"/>
                <a:gd name="T21" fmla="*/ 145 h 613"/>
                <a:gd name="T22" fmla="*/ 114 w 521"/>
                <a:gd name="T23" fmla="*/ 242 h 613"/>
                <a:gd name="T24" fmla="*/ 4 w 521"/>
                <a:gd name="T25" fmla="*/ 392 h 613"/>
                <a:gd name="T26" fmla="*/ 133 w 521"/>
                <a:gd name="T27" fmla="*/ 563 h 613"/>
                <a:gd name="T28" fmla="*/ 209 w 521"/>
                <a:gd name="T29" fmla="*/ 563 h 613"/>
                <a:gd name="T30" fmla="*/ 199 w 521"/>
                <a:gd name="T31" fmla="*/ 481 h 613"/>
                <a:gd name="T32" fmla="*/ 168 w 521"/>
                <a:gd name="T33" fmla="*/ 447 h 613"/>
                <a:gd name="T34" fmla="*/ 191 w 521"/>
                <a:gd name="T35" fmla="*/ 441 h 613"/>
                <a:gd name="T36" fmla="*/ 262 w 521"/>
                <a:gd name="T37" fmla="*/ 454 h 613"/>
                <a:gd name="T38" fmla="*/ 262 w 521"/>
                <a:gd name="T39" fmla="*/ 474 h 613"/>
                <a:gd name="T40" fmla="*/ 236 w 521"/>
                <a:gd name="T41" fmla="*/ 480 h 613"/>
                <a:gd name="T42" fmla="*/ 335 w 521"/>
                <a:gd name="T43" fmla="*/ 613 h 613"/>
                <a:gd name="T44" fmla="*/ 521 w 521"/>
                <a:gd name="T45" fmla="*/ 375 h 613"/>
                <a:gd name="T46" fmla="*/ 521 w 521"/>
                <a:gd name="T47" fmla="*/ 13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1" h="613">
                  <a:moveTo>
                    <a:pt x="521" y="130"/>
                  </a:moveTo>
                  <a:cubicBezTo>
                    <a:pt x="521" y="130"/>
                    <a:pt x="457" y="0"/>
                    <a:pt x="334" y="82"/>
                  </a:cubicBezTo>
                  <a:cubicBezTo>
                    <a:pt x="334" y="82"/>
                    <a:pt x="252" y="170"/>
                    <a:pt x="334" y="249"/>
                  </a:cubicBezTo>
                  <a:cubicBezTo>
                    <a:pt x="334" y="249"/>
                    <a:pt x="349" y="269"/>
                    <a:pt x="409" y="279"/>
                  </a:cubicBezTo>
                  <a:cubicBezTo>
                    <a:pt x="409" y="279"/>
                    <a:pt x="406" y="228"/>
                    <a:pt x="433" y="240"/>
                  </a:cubicBezTo>
                  <a:cubicBezTo>
                    <a:pt x="433" y="240"/>
                    <a:pt x="443" y="244"/>
                    <a:pt x="437" y="257"/>
                  </a:cubicBezTo>
                  <a:cubicBezTo>
                    <a:pt x="437" y="257"/>
                    <a:pt x="418" y="286"/>
                    <a:pt x="441" y="329"/>
                  </a:cubicBezTo>
                  <a:cubicBezTo>
                    <a:pt x="441" y="329"/>
                    <a:pt x="447" y="358"/>
                    <a:pt x="424" y="342"/>
                  </a:cubicBezTo>
                  <a:cubicBezTo>
                    <a:pt x="424" y="342"/>
                    <a:pt x="407" y="317"/>
                    <a:pt x="409" y="311"/>
                  </a:cubicBezTo>
                  <a:cubicBezTo>
                    <a:pt x="409" y="311"/>
                    <a:pt x="354" y="307"/>
                    <a:pt x="311" y="271"/>
                  </a:cubicBezTo>
                  <a:cubicBezTo>
                    <a:pt x="311" y="271"/>
                    <a:pt x="261" y="238"/>
                    <a:pt x="267" y="145"/>
                  </a:cubicBezTo>
                  <a:cubicBezTo>
                    <a:pt x="267" y="145"/>
                    <a:pt x="164" y="131"/>
                    <a:pt x="114" y="242"/>
                  </a:cubicBezTo>
                  <a:cubicBezTo>
                    <a:pt x="114" y="242"/>
                    <a:pt x="0" y="263"/>
                    <a:pt x="4" y="392"/>
                  </a:cubicBezTo>
                  <a:cubicBezTo>
                    <a:pt x="4" y="392"/>
                    <a:pt x="10" y="536"/>
                    <a:pt x="133" y="563"/>
                  </a:cubicBezTo>
                  <a:cubicBezTo>
                    <a:pt x="133" y="563"/>
                    <a:pt x="180" y="568"/>
                    <a:pt x="209" y="563"/>
                  </a:cubicBezTo>
                  <a:cubicBezTo>
                    <a:pt x="209" y="563"/>
                    <a:pt x="197" y="503"/>
                    <a:pt x="199" y="481"/>
                  </a:cubicBezTo>
                  <a:cubicBezTo>
                    <a:pt x="199" y="481"/>
                    <a:pt x="168" y="454"/>
                    <a:pt x="168" y="447"/>
                  </a:cubicBezTo>
                  <a:cubicBezTo>
                    <a:pt x="168" y="447"/>
                    <a:pt x="170" y="429"/>
                    <a:pt x="191" y="441"/>
                  </a:cubicBezTo>
                  <a:cubicBezTo>
                    <a:pt x="191" y="441"/>
                    <a:pt x="196" y="472"/>
                    <a:pt x="262" y="454"/>
                  </a:cubicBezTo>
                  <a:cubicBezTo>
                    <a:pt x="262" y="454"/>
                    <a:pt x="293" y="454"/>
                    <a:pt x="262" y="474"/>
                  </a:cubicBezTo>
                  <a:cubicBezTo>
                    <a:pt x="262" y="474"/>
                    <a:pt x="246" y="480"/>
                    <a:pt x="236" y="480"/>
                  </a:cubicBezTo>
                  <a:cubicBezTo>
                    <a:pt x="236" y="480"/>
                    <a:pt x="207" y="609"/>
                    <a:pt x="335" y="613"/>
                  </a:cubicBezTo>
                  <a:cubicBezTo>
                    <a:pt x="335" y="613"/>
                    <a:pt x="476" y="563"/>
                    <a:pt x="521" y="375"/>
                  </a:cubicBezTo>
                  <a:lnTo>
                    <a:pt x="521" y="1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04AF6CB7-DD5C-B565-E6A4-51ADE2B51DFB}"/>
                </a:ext>
              </a:extLst>
            </p:cNvPr>
            <p:cNvSpPr>
              <a:spLocks/>
            </p:cNvSpPr>
            <p:nvPr/>
          </p:nvSpPr>
          <p:spPr bwMode="auto">
            <a:xfrm>
              <a:off x="7775158" y="3897313"/>
              <a:ext cx="1127125" cy="1270000"/>
            </a:xfrm>
            <a:custGeom>
              <a:avLst/>
              <a:gdLst>
                <a:gd name="T0" fmla="*/ 300 w 670"/>
                <a:gd name="T1" fmla="*/ 344 h 756"/>
                <a:gd name="T2" fmla="*/ 128 w 670"/>
                <a:gd name="T3" fmla="*/ 352 h 756"/>
                <a:gd name="T4" fmla="*/ 99 w 670"/>
                <a:gd name="T5" fmla="*/ 151 h 756"/>
                <a:gd name="T6" fmla="*/ 122 w 670"/>
                <a:gd name="T7" fmla="*/ 0 h 756"/>
                <a:gd name="T8" fmla="*/ 375 w 670"/>
                <a:gd name="T9" fmla="*/ 159 h 756"/>
                <a:gd name="T10" fmla="*/ 427 w 670"/>
                <a:gd name="T11" fmla="*/ 199 h 756"/>
                <a:gd name="T12" fmla="*/ 366 w 670"/>
                <a:gd name="T13" fmla="*/ 205 h 756"/>
                <a:gd name="T14" fmla="*/ 375 w 670"/>
                <a:gd name="T15" fmla="*/ 244 h 756"/>
                <a:gd name="T16" fmla="*/ 670 w 670"/>
                <a:gd name="T17" fmla="*/ 52 h 756"/>
                <a:gd name="T18" fmla="*/ 670 w 670"/>
                <a:gd name="T19" fmla="*/ 612 h 756"/>
                <a:gd name="T20" fmla="*/ 503 w 670"/>
                <a:gd name="T21" fmla="*/ 754 h 756"/>
                <a:gd name="T22" fmla="*/ 315 w 670"/>
                <a:gd name="T23" fmla="*/ 612 h 756"/>
                <a:gd name="T24" fmla="*/ 369 w 670"/>
                <a:gd name="T25" fmla="*/ 449 h 756"/>
                <a:gd name="T26" fmla="*/ 337 w 670"/>
                <a:gd name="T27" fmla="*/ 427 h 756"/>
                <a:gd name="T28" fmla="*/ 296 w 670"/>
                <a:gd name="T29" fmla="*/ 661 h 756"/>
                <a:gd name="T30" fmla="*/ 153 w 670"/>
                <a:gd name="T31" fmla="*/ 514 h 756"/>
                <a:gd name="T32" fmla="*/ 87 w 670"/>
                <a:gd name="T33" fmla="*/ 369 h 756"/>
                <a:gd name="T34" fmla="*/ 232 w 670"/>
                <a:gd name="T35" fmla="*/ 403 h 756"/>
                <a:gd name="T36" fmla="*/ 307 w 670"/>
                <a:gd name="T37" fmla="*/ 369 h 756"/>
                <a:gd name="T38" fmla="*/ 501 w 670"/>
                <a:gd name="T39" fmla="*/ 391 h 756"/>
                <a:gd name="T40" fmla="*/ 543 w 670"/>
                <a:gd name="T41" fmla="*/ 403 h 756"/>
                <a:gd name="T42" fmla="*/ 503 w 670"/>
                <a:gd name="T43" fmla="*/ 367 h 756"/>
                <a:gd name="T44" fmla="*/ 505 w 670"/>
                <a:gd name="T45" fmla="*/ 321 h 756"/>
                <a:gd name="T46" fmla="*/ 484 w 670"/>
                <a:gd name="T47" fmla="*/ 330 h 756"/>
                <a:gd name="T48" fmla="*/ 482 w 670"/>
                <a:gd name="T49" fmla="*/ 366 h 756"/>
                <a:gd name="T50" fmla="*/ 317 w 670"/>
                <a:gd name="T51" fmla="*/ 330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0" h="756">
                  <a:moveTo>
                    <a:pt x="300" y="344"/>
                  </a:moveTo>
                  <a:cubicBezTo>
                    <a:pt x="300" y="344"/>
                    <a:pt x="219" y="404"/>
                    <a:pt x="128" y="352"/>
                  </a:cubicBezTo>
                  <a:cubicBezTo>
                    <a:pt x="128" y="352"/>
                    <a:pt x="0" y="300"/>
                    <a:pt x="99" y="151"/>
                  </a:cubicBezTo>
                  <a:cubicBezTo>
                    <a:pt x="99" y="151"/>
                    <a:pt x="54" y="54"/>
                    <a:pt x="122" y="0"/>
                  </a:cubicBezTo>
                  <a:cubicBezTo>
                    <a:pt x="122" y="0"/>
                    <a:pt x="170" y="193"/>
                    <a:pt x="375" y="159"/>
                  </a:cubicBezTo>
                  <a:cubicBezTo>
                    <a:pt x="375" y="159"/>
                    <a:pt x="402" y="190"/>
                    <a:pt x="427" y="199"/>
                  </a:cubicBezTo>
                  <a:cubicBezTo>
                    <a:pt x="366" y="205"/>
                    <a:pt x="366" y="205"/>
                    <a:pt x="366" y="205"/>
                  </a:cubicBezTo>
                  <a:cubicBezTo>
                    <a:pt x="366" y="205"/>
                    <a:pt x="333" y="232"/>
                    <a:pt x="375" y="244"/>
                  </a:cubicBezTo>
                  <a:cubicBezTo>
                    <a:pt x="375" y="244"/>
                    <a:pt x="563" y="240"/>
                    <a:pt x="670" y="52"/>
                  </a:cubicBezTo>
                  <a:cubicBezTo>
                    <a:pt x="670" y="612"/>
                    <a:pt x="670" y="612"/>
                    <a:pt x="670" y="612"/>
                  </a:cubicBezTo>
                  <a:cubicBezTo>
                    <a:pt x="670" y="612"/>
                    <a:pt x="638" y="756"/>
                    <a:pt x="503" y="754"/>
                  </a:cubicBezTo>
                  <a:cubicBezTo>
                    <a:pt x="503" y="754"/>
                    <a:pt x="340" y="753"/>
                    <a:pt x="315" y="612"/>
                  </a:cubicBezTo>
                  <a:cubicBezTo>
                    <a:pt x="315" y="612"/>
                    <a:pt x="290" y="507"/>
                    <a:pt x="369" y="449"/>
                  </a:cubicBezTo>
                  <a:cubicBezTo>
                    <a:pt x="369" y="449"/>
                    <a:pt x="367" y="408"/>
                    <a:pt x="337" y="427"/>
                  </a:cubicBezTo>
                  <a:cubicBezTo>
                    <a:pt x="337" y="427"/>
                    <a:pt x="238" y="518"/>
                    <a:pt x="296" y="661"/>
                  </a:cubicBezTo>
                  <a:cubicBezTo>
                    <a:pt x="296" y="661"/>
                    <a:pt x="205" y="660"/>
                    <a:pt x="153" y="514"/>
                  </a:cubicBezTo>
                  <a:cubicBezTo>
                    <a:pt x="153" y="514"/>
                    <a:pt x="79" y="456"/>
                    <a:pt x="87" y="369"/>
                  </a:cubicBezTo>
                  <a:cubicBezTo>
                    <a:pt x="87" y="369"/>
                    <a:pt x="166" y="416"/>
                    <a:pt x="232" y="403"/>
                  </a:cubicBezTo>
                  <a:cubicBezTo>
                    <a:pt x="232" y="403"/>
                    <a:pt x="294" y="389"/>
                    <a:pt x="307" y="369"/>
                  </a:cubicBezTo>
                  <a:cubicBezTo>
                    <a:pt x="307" y="369"/>
                    <a:pt x="389" y="453"/>
                    <a:pt x="501" y="391"/>
                  </a:cubicBezTo>
                  <a:cubicBezTo>
                    <a:pt x="501" y="391"/>
                    <a:pt x="524" y="420"/>
                    <a:pt x="543" y="403"/>
                  </a:cubicBezTo>
                  <a:cubicBezTo>
                    <a:pt x="543" y="403"/>
                    <a:pt x="530" y="393"/>
                    <a:pt x="503" y="367"/>
                  </a:cubicBezTo>
                  <a:cubicBezTo>
                    <a:pt x="505" y="321"/>
                    <a:pt x="505" y="321"/>
                    <a:pt x="505" y="321"/>
                  </a:cubicBezTo>
                  <a:cubicBezTo>
                    <a:pt x="505" y="321"/>
                    <a:pt x="482" y="304"/>
                    <a:pt x="484" y="330"/>
                  </a:cubicBezTo>
                  <a:cubicBezTo>
                    <a:pt x="482" y="366"/>
                    <a:pt x="482" y="366"/>
                    <a:pt x="482" y="366"/>
                  </a:cubicBezTo>
                  <a:cubicBezTo>
                    <a:pt x="482" y="366"/>
                    <a:pt x="389" y="418"/>
                    <a:pt x="317" y="3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A382CFD0-B743-8175-47AE-1690CD89C0D1}"/>
                </a:ext>
              </a:extLst>
            </p:cNvPr>
            <p:cNvSpPr>
              <a:spLocks/>
            </p:cNvSpPr>
            <p:nvPr/>
          </p:nvSpPr>
          <p:spPr bwMode="auto">
            <a:xfrm>
              <a:off x="8514933" y="5284788"/>
              <a:ext cx="914400" cy="131763"/>
            </a:xfrm>
            <a:custGeom>
              <a:avLst/>
              <a:gdLst>
                <a:gd name="T0" fmla="*/ 509 w 544"/>
                <a:gd name="T1" fmla="*/ 0 h 78"/>
                <a:gd name="T2" fmla="*/ 36 w 544"/>
                <a:gd name="T3" fmla="*/ 0 h 78"/>
                <a:gd name="T4" fmla="*/ 0 w 544"/>
                <a:gd name="T5" fmla="*/ 29 h 78"/>
                <a:gd name="T6" fmla="*/ 0 w 544"/>
                <a:gd name="T7" fmla="*/ 49 h 78"/>
                <a:gd name="T8" fmla="*/ 36 w 544"/>
                <a:gd name="T9" fmla="*/ 78 h 78"/>
                <a:gd name="T10" fmla="*/ 509 w 544"/>
                <a:gd name="T11" fmla="*/ 78 h 78"/>
                <a:gd name="T12" fmla="*/ 544 w 544"/>
                <a:gd name="T13" fmla="*/ 49 h 78"/>
                <a:gd name="T14" fmla="*/ 544 w 544"/>
                <a:gd name="T15" fmla="*/ 29 h 78"/>
                <a:gd name="T16" fmla="*/ 509 w 544"/>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78">
                  <a:moveTo>
                    <a:pt x="509" y="0"/>
                  </a:moveTo>
                  <a:cubicBezTo>
                    <a:pt x="36" y="0"/>
                    <a:pt x="36" y="0"/>
                    <a:pt x="36" y="0"/>
                  </a:cubicBezTo>
                  <a:cubicBezTo>
                    <a:pt x="16" y="0"/>
                    <a:pt x="0" y="13"/>
                    <a:pt x="0" y="29"/>
                  </a:cubicBezTo>
                  <a:cubicBezTo>
                    <a:pt x="0" y="49"/>
                    <a:pt x="0" y="49"/>
                    <a:pt x="0" y="49"/>
                  </a:cubicBezTo>
                  <a:cubicBezTo>
                    <a:pt x="0" y="65"/>
                    <a:pt x="16" y="78"/>
                    <a:pt x="36" y="78"/>
                  </a:cubicBezTo>
                  <a:cubicBezTo>
                    <a:pt x="509" y="78"/>
                    <a:pt x="509" y="78"/>
                    <a:pt x="509" y="78"/>
                  </a:cubicBezTo>
                  <a:cubicBezTo>
                    <a:pt x="528" y="78"/>
                    <a:pt x="544" y="65"/>
                    <a:pt x="544" y="49"/>
                  </a:cubicBezTo>
                  <a:cubicBezTo>
                    <a:pt x="544" y="29"/>
                    <a:pt x="544" y="29"/>
                    <a:pt x="544" y="29"/>
                  </a:cubicBezTo>
                  <a:cubicBezTo>
                    <a:pt x="544" y="13"/>
                    <a:pt x="528" y="0"/>
                    <a:pt x="50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A5314A69-E01D-19E7-45B8-8325BC698C66}"/>
                </a:ext>
              </a:extLst>
            </p:cNvPr>
            <p:cNvSpPr>
              <a:spLocks/>
            </p:cNvSpPr>
            <p:nvPr/>
          </p:nvSpPr>
          <p:spPr bwMode="auto">
            <a:xfrm>
              <a:off x="8514933" y="5481638"/>
              <a:ext cx="914400" cy="131763"/>
            </a:xfrm>
            <a:custGeom>
              <a:avLst/>
              <a:gdLst>
                <a:gd name="T0" fmla="*/ 509 w 544"/>
                <a:gd name="T1" fmla="*/ 0 h 78"/>
                <a:gd name="T2" fmla="*/ 36 w 544"/>
                <a:gd name="T3" fmla="*/ 0 h 78"/>
                <a:gd name="T4" fmla="*/ 0 w 544"/>
                <a:gd name="T5" fmla="*/ 29 h 78"/>
                <a:gd name="T6" fmla="*/ 0 w 544"/>
                <a:gd name="T7" fmla="*/ 49 h 78"/>
                <a:gd name="T8" fmla="*/ 36 w 544"/>
                <a:gd name="T9" fmla="*/ 78 h 78"/>
                <a:gd name="T10" fmla="*/ 509 w 544"/>
                <a:gd name="T11" fmla="*/ 78 h 78"/>
                <a:gd name="T12" fmla="*/ 544 w 544"/>
                <a:gd name="T13" fmla="*/ 49 h 78"/>
                <a:gd name="T14" fmla="*/ 544 w 544"/>
                <a:gd name="T15" fmla="*/ 29 h 78"/>
                <a:gd name="T16" fmla="*/ 509 w 544"/>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78">
                  <a:moveTo>
                    <a:pt x="509" y="0"/>
                  </a:moveTo>
                  <a:cubicBezTo>
                    <a:pt x="36" y="0"/>
                    <a:pt x="36" y="0"/>
                    <a:pt x="36" y="0"/>
                  </a:cubicBezTo>
                  <a:cubicBezTo>
                    <a:pt x="16" y="0"/>
                    <a:pt x="0" y="13"/>
                    <a:pt x="0" y="29"/>
                  </a:cubicBezTo>
                  <a:cubicBezTo>
                    <a:pt x="0" y="49"/>
                    <a:pt x="0" y="49"/>
                    <a:pt x="0" y="49"/>
                  </a:cubicBezTo>
                  <a:cubicBezTo>
                    <a:pt x="0" y="65"/>
                    <a:pt x="16" y="78"/>
                    <a:pt x="36" y="78"/>
                  </a:cubicBezTo>
                  <a:cubicBezTo>
                    <a:pt x="509" y="78"/>
                    <a:pt x="509" y="78"/>
                    <a:pt x="509" y="78"/>
                  </a:cubicBezTo>
                  <a:cubicBezTo>
                    <a:pt x="528" y="78"/>
                    <a:pt x="544" y="65"/>
                    <a:pt x="544" y="49"/>
                  </a:cubicBezTo>
                  <a:cubicBezTo>
                    <a:pt x="544" y="29"/>
                    <a:pt x="544" y="29"/>
                    <a:pt x="544" y="29"/>
                  </a:cubicBezTo>
                  <a:cubicBezTo>
                    <a:pt x="544" y="13"/>
                    <a:pt x="528" y="0"/>
                    <a:pt x="50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49519493-28F0-AF65-AF80-D61441DEB2F7}"/>
                </a:ext>
              </a:extLst>
            </p:cNvPr>
            <p:cNvSpPr>
              <a:spLocks/>
            </p:cNvSpPr>
            <p:nvPr/>
          </p:nvSpPr>
          <p:spPr bwMode="auto">
            <a:xfrm>
              <a:off x="8514933" y="5678488"/>
              <a:ext cx="914400" cy="133350"/>
            </a:xfrm>
            <a:custGeom>
              <a:avLst/>
              <a:gdLst>
                <a:gd name="T0" fmla="*/ 509 w 544"/>
                <a:gd name="T1" fmla="*/ 0 h 79"/>
                <a:gd name="T2" fmla="*/ 36 w 544"/>
                <a:gd name="T3" fmla="*/ 0 h 79"/>
                <a:gd name="T4" fmla="*/ 0 w 544"/>
                <a:gd name="T5" fmla="*/ 30 h 79"/>
                <a:gd name="T6" fmla="*/ 0 w 544"/>
                <a:gd name="T7" fmla="*/ 49 h 79"/>
                <a:gd name="T8" fmla="*/ 36 w 544"/>
                <a:gd name="T9" fmla="*/ 79 h 79"/>
                <a:gd name="T10" fmla="*/ 509 w 544"/>
                <a:gd name="T11" fmla="*/ 79 h 79"/>
                <a:gd name="T12" fmla="*/ 544 w 544"/>
                <a:gd name="T13" fmla="*/ 49 h 79"/>
                <a:gd name="T14" fmla="*/ 544 w 544"/>
                <a:gd name="T15" fmla="*/ 30 h 79"/>
                <a:gd name="T16" fmla="*/ 509 w 544"/>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79">
                  <a:moveTo>
                    <a:pt x="509" y="0"/>
                  </a:moveTo>
                  <a:cubicBezTo>
                    <a:pt x="36" y="0"/>
                    <a:pt x="36" y="0"/>
                    <a:pt x="36" y="0"/>
                  </a:cubicBezTo>
                  <a:cubicBezTo>
                    <a:pt x="16" y="0"/>
                    <a:pt x="0" y="14"/>
                    <a:pt x="0" y="30"/>
                  </a:cubicBezTo>
                  <a:cubicBezTo>
                    <a:pt x="0" y="49"/>
                    <a:pt x="0" y="49"/>
                    <a:pt x="0" y="49"/>
                  </a:cubicBezTo>
                  <a:cubicBezTo>
                    <a:pt x="0" y="66"/>
                    <a:pt x="16" y="79"/>
                    <a:pt x="36" y="79"/>
                  </a:cubicBezTo>
                  <a:cubicBezTo>
                    <a:pt x="509" y="79"/>
                    <a:pt x="509" y="79"/>
                    <a:pt x="509" y="79"/>
                  </a:cubicBezTo>
                  <a:cubicBezTo>
                    <a:pt x="528" y="79"/>
                    <a:pt x="544" y="66"/>
                    <a:pt x="544" y="49"/>
                  </a:cubicBezTo>
                  <a:cubicBezTo>
                    <a:pt x="544" y="30"/>
                    <a:pt x="544" y="30"/>
                    <a:pt x="544" y="30"/>
                  </a:cubicBezTo>
                  <a:cubicBezTo>
                    <a:pt x="544" y="14"/>
                    <a:pt x="528" y="0"/>
                    <a:pt x="50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CBB9C1A1-D9A8-E195-1535-4A6488F6521E}"/>
                </a:ext>
              </a:extLst>
            </p:cNvPr>
            <p:cNvSpPr>
              <a:spLocks/>
            </p:cNvSpPr>
            <p:nvPr/>
          </p:nvSpPr>
          <p:spPr bwMode="auto">
            <a:xfrm>
              <a:off x="8675270" y="5876926"/>
              <a:ext cx="596900" cy="165100"/>
            </a:xfrm>
            <a:custGeom>
              <a:avLst/>
              <a:gdLst>
                <a:gd name="T0" fmla="*/ 0 w 355"/>
                <a:gd name="T1" fmla="*/ 0 h 98"/>
                <a:gd name="T2" fmla="*/ 355 w 355"/>
                <a:gd name="T3" fmla="*/ 0 h 98"/>
                <a:gd name="T4" fmla="*/ 177 w 355"/>
                <a:gd name="T5" fmla="*/ 98 h 98"/>
                <a:gd name="T6" fmla="*/ 0 w 355"/>
                <a:gd name="T7" fmla="*/ 0 h 98"/>
              </a:gdLst>
              <a:ahLst/>
              <a:cxnLst>
                <a:cxn ang="0">
                  <a:pos x="T0" y="T1"/>
                </a:cxn>
                <a:cxn ang="0">
                  <a:pos x="T2" y="T3"/>
                </a:cxn>
                <a:cxn ang="0">
                  <a:pos x="T4" y="T5"/>
                </a:cxn>
                <a:cxn ang="0">
                  <a:pos x="T6" y="T7"/>
                </a:cxn>
              </a:cxnLst>
              <a:rect l="0" t="0" r="r" b="b"/>
              <a:pathLst>
                <a:path w="355" h="98">
                  <a:moveTo>
                    <a:pt x="0" y="0"/>
                  </a:moveTo>
                  <a:cubicBezTo>
                    <a:pt x="355" y="0"/>
                    <a:pt x="355" y="0"/>
                    <a:pt x="355" y="0"/>
                  </a:cubicBezTo>
                  <a:cubicBezTo>
                    <a:pt x="355" y="58"/>
                    <a:pt x="260" y="98"/>
                    <a:pt x="177" y="98"/>
                  </a:cubicBezTo>
                  <a:cubicBezTo>
                    <a:pt x="95" y="98"/>
                    <a:pt x="0" y="58"/>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655BAD56-39A3-7A6E-2658-55022BED7026}"/>
                </a:ext>
              </a:extLst>
            </p:cNvPr>
            <p:cNvSpPr>
              <a:spLocks/>
            </p:cNvSpPr>
            <p:nvPr/>
          </p:nvSpPr>
          <p:spPr bwMode="auto">
            <a:xfrm>
              <a:off x="8895933" y="2433638"/>
              <a:ext cx="152400" cy="673100"/>
            </a:xfrm>
            <a:custGeom>
              <a:avLst/>
              <a:gdLst>
                <a:gd name="T0" fmla="*/ 90 w 90"/>
                <a:gd name="T1" fmla="*/ 355 h 400"/>
                <a:gd name="T2" fmla="*/ 45 w 90"/>
                <a:gd name="T3" fmla="*/ 400 h 400"/>
                <a:gd name="T4" fmla="*/ 0 w 90"/>
                <a:gd name="T5" fmla="*/ 355 h 400"/>
                <a:gd name="T6" fmla="*/ 0 w 90"/>
                <a:gd name="T7" fmla="*/ 45 h 400"/>
                <a:gd name="T8" fmla="*/ 45 w 90"/>
                <a:gd name="T9" fmla="*/ 0 h 400"/>
                <a:gd name="T10" fmla="*/ 90 w 90"/>
                <a:gd name="T11" fmla="*/ 45 h 400"/>
                <a:gd name="T12" fmla="*/ 90 w 90"/>
                <a:gd name="T13" fmla="*/ 355 h 400"/>
              </a:gdLst>
              <a:ahLst/>
              <a:cxnLst>
                <a:cxn ang="0">
                  <a:pos x="T0" y="T1"/>
                </a:cxn>
                <a:cxn ang="0">
                  <a:pos x="T2" y="T3"/>
                </a:cxn>
                <a:cxn ang="0">
                  <a:pos x="T4" y="T5"/>
                </a:cxn>
                <a:cxn ang="0">
                  <a:pos x="T6" y="T7"/>
                </a:cxn>
                <a:cxn ang="0">
                  <a:pos x="T8" y="T9"/>
                </a:cxn>
                <a:cxn ang="0">
                  <a:pos x="T10" y="T11"/>
                </a:cxn>
                <a:cxn ang="0">
                  <a:pos x="T12" y="T13"/>
                </a:cxn>
              </a:cxnLst>
              <a:rect l="0" t="0" r="r" b="b"/>
              <a:pathLst>
                <a:path w="90" h="400">
                  <a:moveTo>
                    <a:pt x="90" y="355"/>
                  </a:moveTo>
                  <a:cubicBezTo>
                    <a:pt x="90" y="380"/>
                    <a:pt x="70" y="400"/>
                    <a:pt x="45" y="400"/>
                  </a:cubicBezTo>
                  <a:cubicBezTo>
                    <a:pt x="21" y="400"/>
                    <a:pt x="0" y="380"/>
                    <a:pt x="0" y="355"/>
                  </a:cubicBezTo>
                  <a:cubicBezTo>
                    <a:pt x="0" y="45"/>
                    <a:pt x="0" y="45"/>
                    <a:pt x="0" y="45"/>
                  </a:cubicBezTo>
                  <a:cubicBezTo>
                    <a:pt x="0" y="20"/>
                    <a:pt x="21" y="0"/>
                    <a:pt x="45" y="0"/>
                  </a:cubicBezTo>
                  <a:cubicBezTo>
                    <a:pt x="70" y="0"/>
                    <a:pt x="90" y="20"/>
                    <a:pt x="90" y="45"/>
                  </a:cubicBezTo>
                  <a:lnTo>
                    <a:pt x="90" y="35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EEBFC54B-D61D-CB8A-C2AF-A3ECB1189D5D}"/>
                </a:ext>
              </a:extLst>
            </p:cNvPr>
            <p:cNvSpPr>
              <a:spLocks/>
            </p:cNvSpPr>
            <p:nvPr/>
          </p:nvSpPr>
          <p:spPr bwMode="auto">
            <a:xfrm>
              <a:off x="10221495" y="4241801"/>
              <a:ext cx="673100" cy="149225"/>
            </a:xfrm>
            <a:custGeom>
              <a:avLst/>
              <a:gdLst>
                <a:gd name="T0" fmla="*/ 45 w 400"/>
                <a:gd name="T1" fmla="*/ 89 h 89"/>
                <a:gd name="T2" fmla="*/ 0 w 400"/>
                <a:gd name="T3" fmla="*/ 44 h 89"/>
                <a:gd name="T4" fmla="*/ 45 w 400"/>
                <a:gd name="T5" fmla="*/ 0 h 89"/>
                <a:gd name="T6" fmla="*/ 355 w 400"/>
                <a:gd name="T7" fmla="*/ 0 h 89"/>
                <a:gd name="T8" fmla="*/ 400 w 400"/>
                <a:gd name="T9" fmla="*/ 44 h 89"/>
                <a:gd name="T10" fmla="*/ 355 w 400"/>
                <a:gd name="T11" fmla="*/ 89 h 89"/>
                <a:gd name="T12" fmla="*/ 45 w 400"/>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400" h="89">
                  <a:moveTo>
                    <a:pt x="45" y="89"/>
                  </a:moveTo>
                  <a:cubicBezTo>
                    <a:pt x="20" y="89"/>
                    <a:pt x="0" y="69"/>
                    <a:pt x="0" y="44"/>
                  </a:cubicBezTo>
                  <a:cubicBezTo>
                    <a:pt x="0" y="20"/>
                    <a:pt x="20" y="0"/>
                    <a:pt x="45" y="0"/>
                  </a:cubicBezTo>
                  <a:cubicBezTo>
                    <a:pt x="355" y="0"/>
                    <a:pt x="355" y="0"/>
                    <a:pt x="355" y="0"/>
                  </a:cubicBezTo>
                  <a:cubicBezTo>
                    <a:pt x="380" y="0"/>
                    <a:pt x="400" y="20"/>
                    <a:pt x="400" y="44"/>
                  </a:cubicBezTo>
                  <a:cubicBezTo>
                    <a:pt x="400" y="69"/>
                    <a:pt x="380" y="89"/>
                    <a:pt x="355" y="89"/>
                  </a:cubicBezTo>
                  <a:lnTo>
                    <a:pt x="45" y="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9C775BE0-1BBD-70E7-EDEC-9E2ECE8A020A}"/>
                </a:ext>
              </a:extLst>
            </p:cNvPr>
            <p:cNvSpPr>
              <a:spLocks/>
            </p:cNvSpPr>
            <p:nvPr/>
          </p:nvSpPr>
          <p:spPr bwMode="auto">
            <a:xfrm>
              <a:off x="7044908" y="4241801"/>
              <a:ext cx="671512" cy="149225"/>
            </a:xfrm>
            <a:custGeom>
              <a:avLst/>
              <a:gdLst>
                <a:gd name="T0" fmla="*/ 45 w 399"/>
                <a:gd name="T1" fmla="*/ 89 h 89"/>
                <a:gd name="T2" fmla="*/ 0 w 399"/>
                <a:gd name="T3" fmla="*/ 44 h 89"/>
                <a:gd name="T4" fmla="*/ 45 w 399"/>
                <a:gd name="T5" fmla="*/ 0 h 89"/>
                <a:gd name="T6" fmla="*/ 354 w 399"/>
                <a:gd name="T7" fmla="*/ 0 h 89"/>
                <a:gd name="T8" fmla="*/ 399 w 399"/>
                <a:gd name="T9" fmla="*/ 44 h 89"/>
                <a:gd name="T10" fmla="*/ 354 w 399"/>
                <a:gd name="T11" fmla="*/ 89 h 89"/>
                <a:gd name="T12" fmla="*/ 45 w 399"/>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399" h="89">
                  <a:moveTo>
                    <a:pt x="45" y="89"/>
                  </a:moveTo>
                  <a:cubicBezTo>
                    <a:pt x="20" y="89"/>
                    <a:pt x="0" y="69"/>
                    <a:pt x="0" y="44"/>
                  </a:cubicBezTo>
                  <a:cubicBezTo>
                    <a:pt x="0" y="20"/>
                    <a:pt x="20" y="0"/>
                    <a:pt x="45" y="0"/>
                  </a:cubicBezTo>
                  <a:cubicBezTo>
                    <a:pt x="354" y="0"/>
                    <a:pt x="354" y="0"/>
                    <a:pt x="354" y="0"/>
                  </a:cubicBezTo>
                  <a:cubicBezTo>
                    <a:pt x="379" y="0"/>
                    <a:pt x="399" y="20"/>
                    <a:pt x="399" y="44"/>
                  </a:cubicBezTo>
                  <a:cubicBezTo>
                    <a:pt x="399" y="69"/>
                    <a:pt x="379" y="89"/>
                    <a:pt x="354" y="89"/>
                  </a:cubicBezTo>
                  <a:lnTo>
                    <a:pt x="45" y="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EA2259ED-804D-848B-D4D0-6F3E681EAFED}"/>
                </a:ext>
              </a:extLst>
            </p:cNvPr>
            <p:cNvSpPr>
              <a:spLocks/>
            </p:cNvSpPr>
            <p:nvPr/>
          </p:nvSpPr>
          <p:spPr bwMode="auto">
            <a:xfrm>
              <a:off x="9762708" y="2838450"/>
              <a:ext cx="533400" cy="534988"/>
            </a:xfrm>
            <a:custGeom>
              <a:avLst/>
              <a:gdLst>
                <a:gd name="T0" fmla="*/ 81 w 317"/>
                <a:gd name="T1" fmla="*/ 300 h 318"/>
                <a:gd name="T2" fmla="*/ 17 w 317"/>
                <a:gd name="T3" fmla="*/ 300 h 318"/>
                <a:gd name="T4" fmla="*/ 17 w 317"/>
                <a:gd name="T5" fmla="*/ 237 h 318"/>
                <a:gd name="T6" fmla="*/ 236 w 317"/>
                <a:gd name="T7" fmla="*/ 18 h 318"/>
                <a:gd name="T8" fmla="*/ 300 w 317"/>
                <a:gd name="T9" fmla="*/ 18 h 318"/>
                <a:gd name="T10" fmla="*/ 300 w 317"/>
                <a:gd name="T11" fmla="*/ 81 h 318"/>
                <a:gd name="T12" fmla="*/ 81 w 317"/>
                <a:gd name="T13" fmla="*/ 300 h 318"/>
              </a:gdLst>
              <a:ahLst/>
              <a:cxnLst>
                <a:cxn ang="0">
                  <a:pos x="T0" y="T1"/>
                </a:cxn>
                <a:cxn ang="0">
                  <a:pos x="T2" y="T3"/>
                </a:cxn>
                <a:cxn ang="0">
                  <a:pos x="T4" y="T5"/>
                </a:cxn>
                <a:cxn ang="0">
                  <a:pos x="T6" y="T7"/>
                </a:cxn>
                <a:cxn ang="0">
                  <a:pos x="T8" y="T9"/>
                </a:cxn>
                <a:cxn ang="0">
                  <a:pos x="T10" y="T11"/>
                </a:cxn>
                <a:cxn ang="0">
                  <a:pos x="T12" y="T13"/>
                </a:cxn>
              </a:cxnLst>
              <a:rect l="0" t="0" r="r" b="b"/>
              <a:pathLst>
                <a:path w="317" h="318">
                  <a:moveTo>
                    <a:pt x="81" y="300"/>
                  </a:moveTo>
                  <a:cubicBezTo>
                    <a:pt x="63" y="318"/>
                    <a:pt x="35" y="318"/>
                    <a:pt x="17" y="300"/>
                  </a:cubicBezTo>
                  <a:cubicBezTo>
                    <a:pt x="0" y="283"/>
                    <a:pt x="0" y="254"/>
                    <a:pt x="17" y="237"/>
                  </a:cubicBezTo>
                  <a:cubicBezTo>
                    <a:pt x="236" y="18"/>
                    <a:pt x="236" y="18"/>
                    <a:pt x="236" y="18"/>
                  </a:cubicBezTo>
                  <a:cubicBezTo>
                    <a:pt x="254" y="0"/>
                    <a:pt x="282" y="0"/>
                    <a:pt x="300" y="18"/>
                  </a:cubicBezTo>
                  <a:cubicBezTo>
                    <a:pt x="317" y="35"/>
                    <a:pt x="317" y="64"/>
                    <a:pt x="300" y="81"/>
                  </a:cubicBezTo>
                  <a:lnTo>
                    <a:pt x="81" y="30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8068DC8D-09F8-B8C4-426D-50568E517728}"/>
                </a:ext>
              </a:extLst>
            </p:cNvPr>
            <p:cNvSpPr>
              <a:spLocks/>
            </p:cNvSpPr>
            <p:nvPr/>
          </p:nvSpPr>
          <p:spPr bwMode="auto">
            <a:xfrm>
              <a:off x="7648158" y="2838450"/>
              <a:ext cx="534987" cy="534988"/>
            </a:xfrm>
            <a:custGeom>
              <a:avLst/>
              <a:gdLst>
                <a:gd name="T0" fmla="*/ 237 w 318"/>
                <a:gd name="T1" fmla="*/ 300 h 318"/>
                <a:gd name="T2" fmla="*/ 301 w 318"/>
                <a:gd name="T3" fmla="*/ 300 h 318"/>
                <a:gd name="T4" fmla="*/ 301 w 318"/>
                <a:gd name="T5" fmla="*/ 237 h 318"/>
                <a:gd name="T6" fmla="*/ 81 w 318"/>
                <a:gd name="T7" fmla="*/ 18 h 318"/>
                <a:gd name="T8" fmla="*/ 18 w 318"/>
                <a:gd name="T9" fmla="*/ 18 h 318"/>
                <a:gd name="T10" fmla="*/ 18 w 318"/>
                <a:gd name="T11" fmla="*/ 81 h 318"/>
                <a:gd name="T12" fmla="*/ 237 w 318"/>
                <a:gd name="T13" fmla="*/ 300 h 318"/>
              </a:gdLst>
              <a:ahLst/>
              <a:cxnLst>
                <a:cxn ang="0">
                  <a:pos x="T0" y="T1"/>
                </a:cxn>
                <a:cxn ang="0">
                  <a:pos x="T2" y="T3"/>
                </a:cxn>
                <a:cxn ang="0">
                  <a:pos x="T4" y="T5"/>
                </a:cxn>
                <a:cxn ang="0">
                  <a:pos x="T6" y="T7"/>
                </a:cxn>
                <a:cxn ang="0">
                  <a:pos x="T8" y="T9"/>
                </a:cxn>
                <a:cxn ang="0">
                  <a:pos x="T10" y="T11"/>
                </a:cxn>
                <a:cxn ang="0">
                  <a:pos x="T12" y="T13"/>
                </a:cxn>
              </a:cxnLst>
              <a:rect l="0" t="0" r="r" b="b"/>
              <a:pathLst>
                <a:path w="318" h="318">
                  <a:moveTo>
                    <a:pt x="237" y="300"/>
                  </a:moveTo>
                  <a:cubicBezTo>
                    <a:pt x="255" y="318"/>
                    <a:pt x="283" y="318"/>
                    <a:pt x="301" y="300"/>
                  </a:cubicBezTo>
                  <a:cubicBezTo>
                    <a:pt x="318" y="283"/>
                    <a:pt x="318" y="254"/>
                    <a:pt x="301" y="237"/>
                  </a:cubicBezTo>
                  <a:cubicBezTo>
                    <a:pt x="81" y="18"/>
                    <a:pt x="81" y="18"/>
                    <a:pt x="81" y="18"/>
                  </a:cubicBezTo>
                  <a:cubicBezTo>
                    <a:pt x="64" y="0"/>
                    <a:pt x="36" y="0"/>
                    <a:pt x="18" y="18"/>
                  </a:cubicBezTo>
                  <a:cubicBezTo>
                    <a:pt x="0" y="35"/>
                    <a:pt x="0" y="64"/>
                    <a:pt x="18" y="81"/>
                  </a:cubicBezTo>
                  <a:lnTo>
                    <a:pt x="237" y="30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a:extLst>
                <a:ext uri="{FF2B5EF4-FFF2-40B4-BE49-F238E27FC236}">
                  <a16:creationId xmlns:a16="http://schemas.microsoft.com/office/drawing/2014/main" id="{D7B8A325-103C-34EA-904C-47BB2D736477}"/>
                </a:ext>
              </a:extLst>
            </p:cNvPr>
            <p:cNvSpPr>
              <a:spLocks/>
            </p:cNvSpPr>
            <p:nvPr/>
          </p:nvSpPr>
          <p:spPr bwMode="auto">
            <a:xfrm>
              <a:off x="9318208" y="4619626"/>
              <a:ext cx="247650" cy="209550"/>
            </a:xfrm>
            <a:custGeom>
              <a:avLst/>
              <a:gdLst>
                <a:gd name="T0" fmla="*/ 139 w 147"/>
                <a:gd name="T1" fmla="*/ 76 h 125"/>
                <a:gd name="T2" fmla="*/ 54 w 147"/>
                <a:gd name="T3" fmla="*/ 125 h 125"/>
                <a:gd name="T4" fmla="*/ 11 w 147"/>
                <a:gd name="T5" fmla="*/ 36 h 125"/>
                <a:gd name="T6" fmla="*/ 78 w 147"/>
                <a:gd name="T7" fmla="*/ 40 h 125"/>
                <a:gd name="T8" fmla="*/ 139 w 147"/>
                <a:gd name="T9" fmla="*/ 76 h 125"/>
              </a:gdLst>
              <a:ahLst/>
              <a:cxnLst>
                <a:cxn ang="0">
                  <a:pos x="T0" y="T1"/>
                </a:cxn>
                <a:cxn ang="0">
                  <a:pos x="T2" y="T3"/>
                </a:cxn>
                <a:cxn ang="0">
                  <a:pos x="T4" y="T5"/>
                </a:cxn>
                <a:cxn ang="0">
                  <a:pos x="T6" y="T7"/>
                </a:cxn>
                <a:cxn ang="0">
                  <a:pos x="T8" y="T9"/>
                </a:cxn>
              </a:cxnLst>
              <a:rect l="0" t="0" r="r" b="b"/>
              <a:pathLst>
                <a:path w="147" h="125">
                  <a:moveTo>
                    <a:pt x="139" y="76"/>
                  </a:moveTo>
                  <a:cubicBezTo>
                    <a:pt x="128" y="114"/>
                    <a:pt x="98" y="113"/>
                    <a:pt x="54" y="125"/>
                  </a:cubicBezTo>
                  <a:cubicBezTo>
                    <a:pt x="20" y="85"/>
                    <a:pt x="0" y="75"/>
                    <a:pt x="11" y="36"/>
                  </a:cubicBezTo>
                  <a:cubicBezTo>
                    <a:pt x="19" y="9"/>
                    <a:pt x="68" y="0"/>
                    <a:pt x="78" y="40"/>
                  </a:cubicBezTo>
                  <a:cubicBezTo>
                    <a:pt x="117" y="9"/>
                    <a:pt x="147" y="48"/>
                    <a:pt x="139" y="7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6">
              <a:extLst>
                <a:ext uri="{FF2B5EF4-FFF2-40B4-BE49-F238E27FC236}">
                  <a16:creationId xmlns:a16="http://schemas.microsoft.com/office/drawing/2014/main" id="{6AB9B594-1C06-5AFB-AEDB-363B3B05F603}"/>
                </a:ext>
              </a:extLst>
            </p:cNvPr>
            <p:cNvSpPr>
              <a:spLocks/>
            </p:cNvSpPr>
            <p:nvPr/>
          </p:nvSpPr>
          <p:spPr bwMode="auto">
            <a:xfrm>
              <a:off x="9100720" y="3275013"/>
              <a:ext cx="242887" cy="220663"/>
            </a:xfrm>
            <a:custGeom>
              <a:avLst/>
              <a:gdLst>
                <a:gd name="T0" fmla="*/ 138 w 145"/>
                <a:gd name="T1" fmla="*/ 51 h 132"/>
                <a:gd name="T2" fmla="*/ 83 w 145"/>
                <a:gd name="T3" fmla="*/ 132 h 132"/>
                <a:gd name="T4" fmla="*/ 5 w 145"/>
                <a:gd name="T5" fmla="*/ 71 h 132"/>
                <a:gd name="T6" fmla="*/ 67 w 145"/>
                <a:gd name="T7" fmla="*/ 45 h 132"/>
                <a:gd name="T8" fmla="*/ 138 w 145"/>
                <a:gd name="T9" fmla="*/ 51 h 132"/>
              </a:gdLst>
              <a:ahLst/>
              <a:cxnLst>
                <a:cxn ang="0">
                  <a:pos x="T0" y="T1"/>
                </a:cxn>
                <a:cxn ang="0">
                  <a:pos x="T2" y="T3"/>
                </a:cxn>
                <a:cxn ang="0">
                  <a:pos x="T4" y="T5"/>
                </a:cxn>
                <a:cxn ang="0">
                  <a:pos x="T6" y="T7"/>
                </a:cxn>
                <a:cxn ang="0">
                  <a:pos x="T8" y="T9"/>
                </a:cxn>
              </a:cxnLst>
              <a:rect l="0" t="0" r="r" b="b"/>
              <a:pathLst>
                <a:path w="145" h="132">
                  <a:moveTo>
                    <a:pt x="138" y="51"/>
                  </a:moveTo>
                  <a:cubicBezTo>
                    <a:pt x="145" y="91"/>
                    <a:pt x="117" y="103"/>
                    <a:pt x="83" y="132"/>
                  </a:cubicBezTo>
                  <a:cubicBezTo>
                    <a:pt x="35" y="111"/>
                    <a:pt x="13" y="111"/>
                    <a:pt x="5" y="71"/>
                  </a:cubicBezTo>
                  <a:cubicBezTo>
                    <a:pt x="0" y="44"/>
                    <a:pt x="41" y="14"/>
                    <a:pt x="67" y="45"/>
                  </a:cubicBezTo>
                  <a:cubicBezTo>
                    <a:pt x="89" y="0"/>
                    <a:pt x="132" y="23"/>
                    <a:pt x="138"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7">
              <a:extLst>
                <a:ext uri="{FF2B5EF4-FFF2-40B4-BE49-F238E27FC236}">
                  <a16:creationId xmlns:a16="http://schemas.microsoft.com/office/drawing/2014/main" id="{77B8D33B-1546-8F75-D86E-DACB5AB13318}"/>
                </a:ext>
              </a:extLst>
            </p:cNvPr>
            <p:cNvSpPr>
              <a:spLocks noEditPoints="1"/>
            </p:cNvSpPr>
            <p:nvPr/>
          </p:nvSpPr>
          <p:spPr bwMode="auto">
            <a:xfrm>
              <a:off x="9765883" y="4273551"/>
              <a:ext cx="236537" cy="196850"/>
            </a:xfrm>
            <a:custGeom>
              <a:avLst/>
              <a:gdLst>
                <a:gd name="T0" fmla="*/ 53 w 141"/>
                <a:gd name="T1" fmla="*/ 0 h 117"/>
                <a:gd name="T2" fmla="*/ 29 w 141"/>
                <a:gd name="T3" fmla="*/ 64 h 117"/>
                <a:gd name="T4" fmla="*/ 27 w 141"/>
                <a:gd name="T5" fmla="*/ 63 h 117"/>
                <a:gd name="T6" fmla="*/ 4 w 141"/>
                <a:gd name="T7" fmla="*/ 74 h 117"/>
                <a:gd name="T8" fmla="*/ 15 w 141"/>
                <a:gd name="T9" fmla="*/ 98 h 117"/>
                <a:gd name="T10" fmla="*/ 38 w 141"/>
                <a:gd name="T11" fmla="*/ 87 h 117"/>
                <a:gd name="T12" fmla="*/ 54 w 141"/>
                <a:gd name="T13" fmla="*/ 42 h 117"/>
                <a:gd name="T14" fmla="*/ 111 w 141"/>
                <a:gd name="T15" fmla="*/ 55 h 117"/>
                <a:gd name="T16" fmla="*/ 102 w 141"/>
                <a:gd name="T17" fmla="*/ 80 h 117"/>
                <a:gd name="T18" fmla="*/ 100 w 141"/>
                <a:gd name="T19" fmla="*/ 79 h 117"/>
                <a:gd name="T20" fmla="*/ 76 w 141"/>
                <a:gd name="T21" fmla="*/ 90 h 117"/>
                <a:gd name="T22" fmla="*/ 87 w 141"/>
                <a:gd name="T23" fmla="*/ 113 h 117"/>
                <a:gd name="T24" fmla="*/ 111 w 141"/>
                <a:gd name="T25" fmla="*/ 103 h 117"/>
                <a:gd name="T26" fmla="*/ 111 w 141"/>
                <a:gd name="T27" fmla="*/ 103 h 117"/>
                <a:gd name="T28" fmla="*/ 141 w 141"/>
                <a:gd name="T29" fmla="*/ 19 h 117"/>
                <a:gd name="T30" fmla="*/ 53 w 141"/>
                <a:gd name="T31" fmla="*/ 0 h 117"/>
                <a:gd name="T32" fmla="*/ 60 w 141"/>
                <a:gd name="T33" fmla="*/ 27 h 117"/>
                <a:gd name="T34" fmla="*/ 63 w 141"/>
                <a:gd name="T35" fmla="*/ 18 h 117"/>
                <a:gd name="T36" fmla="*/ 120 w 141"/>
                <a:gd name="T37" fmla="*/ 31 h 117"/>
                <a:gd name="T38" fmla="*/ 117 w 141"/>
                <a:gd name="T39" fmla="*/ 39 h 117"/>
                <a:gd name="T40" fmla="*/ 60 w 141"/>
                <a:gd name="T41"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117">
                  <a:moveTo>
                    <a:pt x="53" y="0"/>
                  </a:moveTo>
                  <a:cubicBezTo>
                    <a:pt x="29" y="64"/>
                    <a:pt x="29" y="64"/>
                    <a:pt x="29" y="64"/>
                  </a:cubicBezTo>
                  <a:cubicBezTo>
                    <a:pt x="29" y="64"/>
                    <a:pt x="28" y="64"/>
                    <a:pt x="27" y="63"/>
                  </a:cubicBezTo>
                  <a:cubicBezTo>
                    <a:pt x="18" y="60"/>
                    <a:pt x="7" y="65"/>
                    <a:pt x="4" y="74"/>
                  </a:cubicBezTo>
                  <a:cubicBezTo>
                    <a:pt x="0" y="84"/>
                    <a:pt x="5" y="94"/>
                    <a:pt x="15" y="98"/>
                  </a:cubicBezTo>
                  <a:cubicBezTo>
                    <a:pt x="24" y="101"/>
                    <a:pt x="35" y="96"/>
                    <a:pt x="38" y="87"/>
                  </a:cubicBezTo>
                  <a:cubicBezTo>
                    <a:pt x="54" y="42"/>
                    <a:pt x="54" y="42"/>
                    <a:pt x="54" y="42"/>
                  </a:cubicBezTo>
                  <a:cubicBezTo>
                    <a:pt x="111" y="55"/>
                    <a:pt x="111" y="55"/>
                    <a:pt x="111" y="55"/>
                  </a:cubicBezTo>
                  <a:cubicBezTo>
                    <a:pt x="102" y="80"/>
                    <a:pt x="102" y="80"/>
                    <a:pt x="102" y="80"/>
                  </a:cubicBezTo>
                  <a:cubicBezTo>
                    <a:pt x="101" y="80"/>
                    <a:pt x="101" y="79"/>
                    <a:pt x="100" y="79"/>
                  </a:cubicBezTo>
                  <a:cubicBezTo>
                    <a:pt x="90" y="75"/>
                    <a:pt x="80" y="80"/>
                    <a:pt x="76" y="90"/>
                  </a:cubicBezTo>
                  <a:cubicBezTo>
                    <a:pt x="73" y="99"/>
                    <a:pt x="78" y="110"/>
                    <a:pt x="87" y="113"/>
                  </a:cubicBezTo>
                  <a:cubicBezTo>
                    <a:pt x="97" y="117"/>
                    <a:pt x="107" y="112"/>
                    <a:pt x="111" y="103"/>
                  </a:cubicBezTo>
                  <a:cubicBezTo>
                    <a:pt x="111" y="103"/>
                    <a:pt x="111" y="103"/>
                    <a:pt x="111" y="103"/>
                  </a:cubicBezTo>
                  <a:cubicBezTo>
                    <a:pt x="141" y="19"/>
                    <a:pt x="141" y="19"/>
                    <a:pt x="141" y="19"/>
                  </a:cubicBezTo>
                  <a:lnTo>
                    <a:pt x="53" y="0"/>
                  </a:lnTo>
                  <a:close/>
                  <a:moveTo>
                    <a:pt x="60" y="27"/>
                  </a:moveTo>
                  <a:cubicBezTo>
                    <a:pt x="63" y="18"/>
                    <a:pt x="63" y="18"/>
                    <a:pt x="63" y="18"/>
                  </a:cubicBezTo>
                  <a:cubicBezTo>
                    <a:pt x="120" y="31"/>
                    <a:pt x="120" y="31"/>
                    <a:pt x="120" y="31"/>
                  </a:cubicBezTo>
                  <a:cubicBezTo>
                    <a:pt x="117" y="39"/>
                    <a:pt x="117" y="39"/>
                    <a:pt x="117" y="39"/>
                  </a:cubicBezTo>
                  <a:lnTo>
                    <a:pt x="60" y="2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8">
              <a:extLst>
                <a:ext uri="{FF2B5EF4-FFF2-40B4-BE49-F238E27FC236}">
                  <a16:creationId xmlns:a16="http://schemas.microsoft.com/office/drawing/2014/main" id="{E2B676CD-88F7-7390-C4CA-258B092FE5D3}"/>
                </a:ext>
              </a:extLst>
            </p:cNvPr>
            <p:cNvSpPr>
              <a:spLocks/>
            </p:cNvSpPr>
            <p:nvPr/>
          </p:nvSpPr>
          <p:spPr bwMode="auto">
            <a:xfrm>
              <a:off x="9911933" y="4041776"/>
              <a:ext cx="66675" cy="169863"/>
            </a:xfrm>
            <a:custGeom>
              <a:avLst/>
              <a:gdLst>
                <a:gd name="T0" fmla="*/ 23 w 39"/>
                <a:gd name="T1" fmla="*/ 100 h 101"/>
                <a:gd name="T2" fmla="*/ 37 w 39"/>
                <a:gd name="T3" fmla="*/ 78 h 101"/>
                <a:gd name="T4" fmla="*/ 24 w 39"/>
                <a:gd name="T5" fmla="*/ 0 h 101"/>
                <a:gd name="T6" fmla="*/ 8 w 39"/>
                <a:gd name="T7" fmla="*/ 3 h 101"/>
                <a:gd name="T8" fmla="*/ 18 w 39"/>
                <a:gd name="T9" fmla="*/ 63 h 101"/>
                <a:gd name="T10" fmla="*/ 16 w 39"/>
                <a:gd name="T11" fmla="*/ 63 h 101"/>
                <a:gd name="T12" fmla="*/ 1 w 39"/>
                <a:gd name="T13" fmla="*/ 85 h 101"/>
                <a:gd name="T14" fmla="*/ 23 w 39"/>
                <a:gd name="T15" fmla="*/ 10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01">
                  <a:moveTo>
                    <a:pt x="23" y="100"/>
                  </a:moveTo>
                  <a:cubicBezTo>
                    <a:pt x="32" y="98"/>
                    <a:pt x="39" y="88"/>
                    <a:pt x="37" y="78"/>
                  </a:cubicBezTo>
                  <a:cubicBezTo>
                    <a:pt x="24" y="0"/>
                    <a:pt x="24" y="0"/>
                    <a:pt x="24" y="0"/>
                  </a:cubicBezTo>
                  <a:cubicBezTo>
                    <a:pt x="8" y="3"/>
                    <a:pt x="8" y="3"/>
                    <a:pt x="8" y="3"/>
                  </a:cubicBezTo>
                  <a:cubicBezTo>
                    <a:pt x="18" y="63"/>
                    <a:pt x="18" y="63"/>
                    <a:pt x="18" y="63"/>
                  </a:cubicBezTo>
                  <a:cubicBezTo>
                    <a:pt x="18" y="63"/>
                    <a:pt x="17" y="63"/>
                    <a:pt x="16" y="63"/>
                  </a:cubicBezTo>
                  <a:cubicBezTo>
                    <a:pt x="6" y="65"/>
                    <a:pt x="0" y="75"/>
                    <a:pt x="1" y="85"/>
                  </a:cubicBezTo>
                  <a:cubicBezTo>
                    <a:pt x="3" y="95"/>
                    <a:pt x="13" y="101"/>
                    <a:pt x="23" y="10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BF366BBC-CEE1-B8A6-178C-CF0EC10728F3}"/>
                </a:ext>
              </a:extLst>
            </p:cNvPr>
            <p:cNvGrpSpPr/>
            <p:nvPr/>
          </p:nvGrpSpPr>
          <p:grpSpPr>
            <a:xfrm>
              <a:off x="9116595" y="4832351"/>
              <a:ext cx="250825" cy="255587"/>
              <a:chOff x="9613900" y="4832351"/>
              <a:chExt cx="250825" cy="255587"/>
            </a:xfrm>
            <a:solidFill>
              <a:schemeClr val="accent4"/>
            </a:solidFill>
          </p:grpSpPr>
          <p:sp>
            <p:nvSpPr>
              <p:cNvPr id="46" name="Freeform 29">
                <a:extLst>
                  <a:ext uri="{FF2B5EF4-FFF2-40B4-BE49-F238E27FC236}">
                    <a16:creationId xmlns:a16="http://schemas.microsoft.com/office/drawing/2014/main" id="{0CA82429-A9D5-788A-FA95-46F6D4594211}"/>
                  </a:ext>
                </a:extLst>
              </p:cNvPr>
              <p:cNvSpPr>
                <a:spLocks/>
              </p:cNvSpPr>
              <p:nvPr/>
            </p:nvSpPr>
            <p:spPr bwMode="auto">
              <a:xfrm>
                <a:off x="9783763" y="5024438"/>
                <a:ext cx="39687" cy="39688"/>
              </a:xfrm>
              <a:custGeom>
                <a:avLst/>
                <a:gdLst>
                  <a:gd name="T0" fmla="*/ 23 w 23"/>
                  <a:gd name="T1" fmla="*/ 12 h 23"/>
                  <a:gd name="T2" fmla="*/ 11 w 23"/>
                  <a:gd name="T3" fmla="*/ 22 h 23"/>
                  <a:gd name="T4" fmla="*/ 1 w 23"/>
                  <a:gd name="T5" fmla="*/ 11 h 23"/>
                  <a:gd name="T6" fmla="*/ 13 w 23"/>
                  <a:gd name="T7" fmla="*/ 0 h 23"/>
                  <a:gd name="T8" fmla="*/ 23 w 23"/>
                  <a:gd name="T9" fmla="*/ 12 h 23"/>
                </a:gdLst>
                <a:ahLst/>
                <a:cxnLst>
                  <a:cxn ang="0">
                    <a:pos x="T0" y="T1"/>
                  </a:cxn>
                  <a:cxn ang="0">
                    <a:pos x="T2" y="T3"/>
                  </a:cxn>
                  <a:cxn ang="0">
                    <a:pos x="T4" y="T5"/>
                  </a:cxn>
                  <a:cxn ang="0">
                    <a:pos x="T6" y="T7"/>
                  </a:cxn>
                  <a:cxn ang="0">
                    <a:pos x="T8" y="T9"/>
                  </a:cxn>
                </a:cxnLst>
                <a:rect l="0" t="0" r="r" b="b"/>
                <a:pathLst>
                  <a:path w="23" h="23">
                    <a:moveTo>
                      <a:pt x="23" y="12"/>
                    </a:moveTo>
                    <a:cubicBezTo>
                      <a:pt x="23" y="18"/>
                      <a:pt x="18" y="23"/>
                      <a:pt x="11" y="22"/>
                    </a:cubicBezTo>
                    <a:cubicBezTo>
                      <a:pt x="5" y="22"/>
                      <a:pt x="0" y="17"/>
                      <a:pt x="1" y="11"/>
                    </a:cubicBezTo>
                    <a:cubicBezTo>
                      <a:pt x="1" y="4"/>
                      <a:pt x="6" y="0"/>
                      <a:pt x="13" y="0"/>
                    </a:cubicBezTo>
                    <a:cubicBezTo>
                      <a:pt x="19" y="0"/>
                      <a:pt x="23" y="6"/>
                      <a:pt x="2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4CB0B76C-D78D-AACD-1EEE-2B48A1FDE04A}"/>
                  </a:ext>
                </a:extLst>
              </p:cNvPr>
              <p:cNvSpPr>
                <a:spLocks/>
              </p:cNvSpPr>
              <p:nvPr/>
            </p:nvSpPr>
            <p:spPr bwMode="auto">
              <a:xfrm>
                <a:off x="9810750" y="5062538"/>
                <a:ext cx="26987" cy="25400"/>
              </a:xfrm>
              <a:custGeom>
                <a:avLst/>
                <a:gdLst>
                  <a:gd name="T0" fmla="*/ 16 w 16"/>
                  <a:gd name="T1" fmla="*/ 9 h 16"/>
                  <a:gd name="T2" fmla="*/ 8 w 16"/>
                  <a:gd name="T3" fmla="*/ 16 h 16"/>
                  <a:gd name="T4" fmla="*/ 0 w 16"/>
                  <a:gd name="T5" fmla="*/ 8 h 16"/>
                  <a:gd name="T6" fmla="*/ 9 w 16"/>
                  <a:gd name="T7" fmla="*/ 1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6" y="13"/>
                      <a:pt x="12" y="16"/>
                      <a:pt x="8" y="16"/>
                    </a:cubicBezTo>
                    <a:cubicBezTo>
                      <a:pt x="3" y="16"/>
                      <a:pt x="0" y="12"/>
                      <a:pt x="0" y="8"/>
                    </a:cubicBezTo>
                    <a:cubicBezTo>
                      <a:pt x="1" y="4"/>
                      <a:pt x="4" y="0"/>
                      <a:pt x="9" y="1"/>
                    </a:cubicBezTo>
                    <a:cubicBezTo>
                      <a:pt x="13" y="1"/>
                      <a:pt x="16" y="5"/>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E628265C-D7A5-B158-D06F-9F3201C11F68}"/>
                  </a:ext>
                </a:extLst>
              </p:cNvPr>
              <p:cNvSpPr>
                <a:spLocks/>
              </p:cNvSpPr>
              <p:nvPr/>
            </p:nvSpPr>
            <p:spPr bwMode="auto">
              <a:xfrm>
                <a:off x="9613900" y="4832351"/>
                <a:ext cx="250825" cy="214313"/>
              </a:xfrm>
              <a:custGeom>
                <a:avLst/>
                <a:gdLst>
                  <a:gd name="T0" fmla="*/ 63 w 158"/>
                  <a:gd name="T1" fmla="*/ 2 h 135"/>
                  <a:gd name="T2" fmla="*/ 83 w 158"/>
                  <a:gd name="T3" fmla="*/ 16 h 135"/>
                  <a:gd name="T4" fmla="*/ 104 w 158"/>
                  <a:gd name="T5" fmla="*/ 0 h 135"/>
                  <a:gd name="T6" fmla="*/ 112 w 158"/>
                  <a:gd name="T7" fmla="*/ 23 h 135"/>
                  <a:gd name="T8" fmla="*/ 139 w 158"/>
                  <a:gd name="T9" fmla="*/ 17 h 135"/>
                  <a:gd name="T10" fmla="*/ 133 w 158"/>
                  <a:gd name="T11" fmla="*/ 41 h 135"/>
                  <a:gd name="T12" fmla="*/ 158 w 158"/>
                  <a:gd name="T13" fmla="*/ 48 h 135"/>
                  <a:gd name="T14" fmla="*/ 139 w 158"/>
                  <a:gd name="T15" fmla="*/ 67 h 135"/>
                  <a:gd name="T16" fmla="*/ 156 w 158"/>
                  <a:gd name="T17" fmla="*/ 84 h 135"/>
                  <a:gd name="T18" fmla="*/ 129 w 158"/>
                  <a:gd name="T19" fmla="*/ 93 h 135"/>
                  <a:gd name="T20" fmla="*/ 133 w 158"/>
                  <a:gd name="T21" fmla="*/ 116 h 135"/>
                  <a:gd name="T22" fmla="*/ 106 w 158"/>
                  <a:gd name="T23" fmla="*/ 112 h 135"/>
                  <a:gd name="T24" fmla="*/ 96 w 158"/>
                  <a:gd name="T25" fmla="*/ 134 h 135"/>
                  <a:gd name="T26" fmla="*/ 75 w 158"/>
                  <a:gd name="T27" fmla="*/ 120 h 135"/>
                  <a:gd name="T28" fmla="*/ 54 w 158"/>
                  <a:gd name="T29" fmla="*/ 135 h 135"/>
                  <a:gd name="T30" fmla="*/ 46 w 158"/>
                  <a:gd name="T31" fmla="*/ 114 h 135"/>
                  <a:gd name="T32" fmla="*/ 19 w 158"/>
                  <a:gd name="T33" fmla="*/ 118 h 135"/>
                  <a:gd name="T34" fmla="*/ 26 w 158"/>
                  <a:gd name="T35" fmla="*/ 95 h 135"/>
                  <a:gd name="T36" fmla="*/ 0 w 158"/>
                  <a:gd name="T37" fmla="*/ 87 h 135"/>
                  <a:gd name="T38" fmla="*/ 19 w 158"/>
                  <a:gd name="T39" fmla="*/ 69 h 135"/>
                  <a:gd name="T40" fmla="*/ 2 w 158"/>
                  <a:gd name="T41" fmla="*/ 51 h 135"/>
                  <a:gd name="T42" fmla="*/ 29 w 158"/>
                  <a:gd name="T43" fmla="*/ 43 h 135"/>
                  <a:gd name="T44" fmla="*/ 26 w 158"/>
                  <a:gd name="T45" fmla="*/ 21 h 135"/>
                  <a:gd name="T46" fmla="*/ 52 w 158"/>
                  <a:gd name="T47" fmla="*/ 24 h 135"/>
                  <a:gd name="T48" fmla="*/ 63 w 158"/>
                  <a:gd name="T49"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135">
                    <a:moveTo>
                      <a:pt x="63" y="2"/>
                    </a:moveTo>
                    <a:lnTo>
                      <a:pt x="83" y="16"/>
                    </a:lnTo>
                    <a:lnTo>
                      <a:pt x="104" y="0"/>
                    </a:lnTo>
                    <a:lnTo>
                      <a:pt x="112" y="23"/>
                    </a:lnTo>
                    <a:lnTo>
                      <a:pt x="139" y="17"/>
                    </a:lnTo>
                    <a:lnTo>
                      <a:pt x="133" y="41"/>
                    </a:lnTo>
                    <a:lnTo>
                      <a:pt x="158" y="48"/>
                    </a:lnTo>
                    <a:lnTo>
                      <a:pt x="139" y="67"/>
                    </a:lnTo>
                    <a:lnTo>
                      <a:pt x="156" y="84"/>
                    </a:lnTo>
                    <a:lnTo>
                      <a:pt x="129" y="93"/>
                    </a:lnTo>
                    <a:lnTo>
                      <a:pt x="133" y="116"/>
                    </a:lnTo>
                    <a:lnTo>
                      <a:pt x="106" y="112"/>
                    </a:lnTo>
                    <a:lnTo>
                      <a:pt x="96" y="134"/>
                    </a:lnTo>
                    <a:lnTo>
                      <a:pt x="75" y="120"/>
                    </a:lnTo>
                    <a:lnTo>
                      <a:pt x="54" y="135"/>
                    </a:lnTo>
                    <a:lnTo>
                      <a:pt x="46" y="114"/>
                    </a:lnTo>
                    <a:lnTo>
                      <a:pt x="19" y="118"/>
                    </a:lnTo>
                    <a:lnTo>
                      <a:pt x="26" y="95"/>
                    </a:lnTo>
                    <a:lnTo>
                      <a:pt x="0" y="87"/>
                    </a:lnTo>
                    <a:lnTo>
                      <a:pt x="19" y="69"/>
                    </a:lnTo>
                    <a:lnTo>
                      <a:pt x="2" y="51"/>
                    </a:lnTo>
                    <a:lnTo>
                      <a:pt x="29" y="43"/>
                    </a:lnTo>
                    <a:lnTo>
                      <a:pt x="26" y="21"/>
                    </a:lnTo>
                    <a:lnTo>
                      <a:pt x="52" y="24"/>
                    </a:lnTo>
                    <a:lnTo>
                      <a:pt x="6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32">
              <a:extLst>
                <a:ext uri="{FF2B5EF4-FFF2-40B4-BE49-F238E27FC236}">
                  <a16:creationId xmlns:a16="http://schemas.microsoft.com/office/drawing/2014/main" id="{8ECFF4A4-BD57-54AA-752D-6F928E7F13FD}"/>
                </a:ext>
              </a:extLst>
            </p:cNvPr>
            <p:cNvSpPr>
              <a:spLocks/>
            </p:cNvSpPr>
            <p:nvPr/>
          </p:nvSpPr>
          <p:spPr bwMode="auto">
            <a:xfrm>
              <a:off x="9505533" y="3586163"/>
              <a:ext cx="298450" cy="287338"/>
            </a:xfrm>
            <a:custGeom>
              <a:avLst/>
              <a:gdLst>
                <a:gd name="T0" fmla="*/ 20 w 178"/>
                <a:gd name="T1" fmla="*/ 52 h 171"/>
                <a:gd name="T2" fmla="*/ 9 w 178"/>
                <a:gd name="T3" fmla="*/ 46 h 171"/>
                <a:gd name="T4" fmla="*/ 18 w 178"/>
                <a:gd name="T5" fmla="*/ 28 h 171"/>
                <a:gd name="T6" fmla="*/ 39 w 178"/>
                <a:gd name="T7" fmla="*/ 21 h 171"/>
                <a:gd name="T8" fmla="*/ 43 w 178"/>
                <a:gd name="T9" fmla="*/ 32 h 171"/>
                <a:gd name="T10" fmla="*/ 46 w 178"/>
                <a:gd name="T11" fmla="*/ 39 h 171"/>
                <a:gd name="T12" fmla="*/ 88 w 178"/>
                <a:gd name="T13" fmla="*/ 0 h 171"/>
                <a:gd name="T14" fmla="*/ 120 w 178"/>
                <a:gd name="T15" fmla="*/ 23 h 171"/>
                <a:gd name="T16" fmla="*/ 111 w 178"/>
                <a:gd name="T17" fmla="*/ 28 h 171"/>
                <a:gd name="T18" fmla="*/ 96 w 178"/>
                <a:gd name="T19" fmla="*/ 39 h 171"/>
                <a:gd name="T20" fmla="*/ 104 w 178"/>
                <a:gd name="T21" fmla="*/ 59 h 171"/>
                <a:gd name="T22" fmla="*/ 127 w 178"/>
                <a:gd name="T23" fmla="*/ 67 h 171"/>
                <a:gd name="T24" fmla="*/ 133 w 178"/>
                <a:gd name="T25" fmla="*/ 53 h 171"/>
                <a:gd name="T26" fmla="*/ 139 w 178"/>
                <a:gd name="T27" fmla="*/ 42 h 171"/>
                <a:gd name="T28" fmla="*/ 178 w 178"/>
                <a:gd name="T29" fmla="*/ 82 h 171"/>
                <a:gd name="T30" fmla="*/ 140 w 178"/>
                <a:gd name="T31" fmla="*/ 119 h 171"/>
                <a:gd name="T32" fmla="*/ 148 w 178"/>
                <a:gd name="T33" fmla="*/ 125 h 171"/>
                <a:gd name="T34" fmla="*/ 159 w 178"/>
                <a:gd name="T35" fmla="*/ 130 h 171"/>
                <a:gd name="T36" fmla="*/ 148 w 178"/>
                <a:gd name="T37" fmla="*/ 153 h 171"/>
                <a:gd name="T38" fmla="*/ 130 w 178"/>
                <a:gd name="T39" fmla="*/ 160 h 171"/>
                <a:gd name="T40" fmla="*/ 123 w 178"/>
                <a:gd name="T41" fmla="*/ 150 h 171"/>
                <a:gd name="T42" fmla="*/ 115 w 178"/>
                <a:gd name="T43" fmla="*/ 142 h 171"/>
                <a:gd name="T44" fmla="*/ 86 w 178"/>
                <a:gd name="T45" fmla="*/ 171 h 171"/>
                <a:gd name="T46" fmla="*/ 0 w 178"/>
                <a:gd name="T47" fmla="*/ 86 h 171"/>
                <a:gd name="T48" fmla="*/ 27 w 178"/>
                <a:gd name="T49" fmla="*/ 59 h 171"/>
                <a:gd name="T50" fmla="*/ 20 w 178"/>
                <a:gd name="T51" fmla="*/ 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8" h="171">
                  <a:moveTo>
                    <a:pt x="20" y="52"/>
                  </a:moveTo>
                  <a:cubicBezTo>
                    <a:pt x="13" y="50"/>
                    <a:pt x="9" y="49"/>
                    <a:pt x="9" y="46"/>
                  </a:cubicBezTo>
                  <a:cubicBezTo>
                    <a:pt x="8" y="41"/>
                    <a:pt x="10" y="34"/>
                    <a:pt x="18" y="28"/>
                  </a:cubicBezTo>
                  <a:cubicBezTo>
                    <a:pt x="27" y="20"/>
                    <a:pt x="34" y="18"/>
                    <a:pt x="39" y="21"/>
                  </a:cubicBezTo>
                  <a:cubicBezTo>
                    <a:pt x="42" y="23"/>
                    <a:pt x="42" y="27"/>
                    <a:pt x="43" y="32"/>
                  </a:cubicBezTo>
                  <a:cubicBezTo>
                    <a:pt x="43" y="36"/>
                    <a:pt x="43" y="37"/>
                    <a:pt x="46" y="39"/>
                  </a:cubicBezTo>
                  <a:cubicBezTo>
                    <a:pt x="52" y="43"/>
                    <a:pt x="71" y="24"/>
                    <a:pt x="88" y="0"/>
                  </a:cubicBezTo>
                  <a:cubicBezTo>
                    <a:pt x="102" y="1"/>
                    <a:pt x="121" y="18"/>
                    <a:pt x="120" y="23"/>
                  </a:cubicBezTo>
                  <a:cubicBezTo>
                    <a:pt x="120" y="26"/>
                    <a:pt x="115" y="27"/>
                    <a:pt x="111" y="28"/>
                  </a:cubicBezTo>
                  <a:cubicBezTo>
                    <a:pt x="103" y="30"/>
                    <a:pt x="97" y="34"/>
                    <a:pt x="96" y="39"/>
                  </a:cubicBezTo>
                  <a:cubicBezTo>
                    <a:pt x="95" y="43"/>
                    <a:pt x="95" y="50"/>
                    <a:pt x="104" y="59"/>
                  </a:cubicBezTo>
                  <a:cubicBezTo>
                    <a:pt x="113" y="67"/>
                    <a:pt x="122" y="70"/>
                    <a:pt x="127" y="67"/>
                  </a:cubicBezTo>
                  <a:cubicBezTo>
                    <a:pt x="132" y="64"/>
                    <a:pt x="135" y="61"/>
                    <a:pt x="133" y="53"/>
                  </a:cubicBezTo>
                  <a:cubicBezTo>
                    <a:pt x="132" y="50"/>
                    <a:pt x="131" y="43"/>
                    <a:pt x="139" y="42"/>
                  </a:cubicBezTo>
                  <a:cubicBezTo>
                    <a:pt x="146" y="40"/>
                    <a:pt x="170" y="62"/>
                    <a:pt x="178" y="82"/>
                  </a:cubicBezTo>
                  <a:cubicBezTo>
                    <a:pt x="157" y="92"/>
                    <a:pt x="139" y="113"/>
                    <a:pt x="140" y="119"/>
                  </a:cubicBezTo>
                  <a:cubicBezTo>
                    <a:pt x="140" y="121"/>
                    <a:pt x="142" y="125"/>
                    <a:pt x="148" y="125"/>
                  </a:cubicBezTo>
                  <a:cubicBezTo>
                    <a:pt x="153" y="125"/>
                    <a:pt x="157" y="127"/>
                    <a:pt x="159" y="130"/>
                  </a:cubicBezTo>
                  <a:cubicBezTo>
                    <a:pt x="161" y="134"/>
                    <a:pt x="160" y="141"/>
                    <a:pt x="148" y="153"/>
                  </a:cubicBezTo>
                  <a:cubicBezTo>
                    <a:pt x="141" y="160"/>
                    <a:pt x="134" y="161"/>
                    <a:pt x="130" y="160"/>
                  </a:cubicBezTo>
                  <a:cubicBezTo>
                    <a:pt x="126" y="159"/>
                    <a:pt x="125" y="155"/>
                    <a:pt x="123" y="150"/>
                  </a:cubicBezTo>
                  <a:cubicBezTo>
                    <a:pt x="122" y="144"/>
                    <a:pt x="120" y="142"/>
                    <a:pt x="115" y="142"/>
                  </a:cubicBezTo>
                  <a:cubicBezTo>
                    <a:pt x="105" y="143"/>
                    <a:pt x="94" y="155"/>
                    <a:pt x="86" y="171"/>
                  </a:cubicBezTo>
                  <a:cubicBezTo>
                    <a:pt x="0" y="86"/>
                    <a:pt x="0" y="86"/>
                    <a:pt x="0" y="86"/>
                  </a:cubicBezTo>
                  <a:cubicBezTo>
                    <a:pt x="18" y="72"/>
                    <a:pt x="28" y="65"/>
                    <a:pt x="27" y="59"/>
                  </a:cubicBezTo>
                  <a:cubicBezTo>
                    <a:pt x="27" y="56"/>
                    <a:pt x="27" y="53"/>
                    <a:pt x="20" y="5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33">
              <a:extLst>
                <a:ext uri="{FF2B5EF4-FFF2-40B4-BE49-F238E27FC236}">
                  <a16:creationId xmlns:a16="http://schemas.microsoft.com/office/drawing/2014/main" id="{AED8A937-D9B7-A20C-C78E-CBBDB670F5C7}"/>
                </a:ext>
              </a:extLst>
            </p:cNvPr>
            <p:cNvSpPr>
              <a:spLocks/>
            </p:cNvSpPr>
            <p:nvPr/>
          </p:nvSpPr>
          <p:spPr bwMode="auto">
            <a:xfrm>
              <a:off x="7957720" y="4157663"/>
              <a:ext cx="247650" cy="247650"/>
            </a:xfrm>
            <a:custGeom>
              <a:avLst/>
              <a:gdLst>
                <a:gd name="T0" fmla="*/ 77 w 147"/>
                <a:gd name="T1" fmla="*/ 5 h 148"/>
                <a:gd name="T2" fmla="*/ 85 w 147"/>
                <a:gd name="T3" fmla="*/ 6 h 148"/>
                <a:gd name="T4" fmla="*/ 91 w 147"/>
                <a:gd name="T5" fmla="*/ 7 h 148"/>
                <a:gd name="T6" fmla="*/ 99 w 147"/>
                <a:gd name="T7" fmla="*/ 10 h 148"/>
                <a:gd name="T8" fmla="*/ 105 w 147"/>
                <a:gd name="T9" fmla="*/ 12 h 148"/>
                <a:gd name="T10" fmla="*/ 112 w 147"/>
                <a:gd name="T11" fmla="*/ 16 h 148"/>
                <a:gd name="T12" fmla="*/ 117 w 147"/>
                <a:gd name="T13" fmla="*/ 20 h 148"/>
                <a:gd name="T14" fmla="*/ 123 w 147"/>
                <a:gd name="T15" fmla="*/ 25 h 148"/>
                <a:gd name="T16" fmla="*/ 127 w 147"/>
                <a:gd name="T17" fmla="*/ 30 h 148"/>
                <a:gd name="T18" fmla="*/ 132 w 147"/>
                <a:gd name="T19" fmla="*/ 37 h 148"/>
                <a:gd name="T20" fmla="*/ 135 w 147"/>
                <a:gd name="T21" fmla="*/ 42 h 148"/>
                <a:gd name="T22" fmla="*/ 139 w 147"/>
                <a:gd name="T23" fmla="*/ 50 h 148"/>
                <a:gd name="T24" fmla="*/ 141 w 147"/>
                <a:gd name="T25" fmla="*/ 56 h 148"/>
                <a:gd name="T26" fmla="*/ 142 w 147"/>
                <a:gd name="T27" fmla="*/ 64 h 148"/>
                <a:gd name="T28" fmla="*/ 143 w 147"/>
                <a:gd name="T29" fmla="*/ 70 h 148"/>
                <a:gd name="T30" fmla="*/ 143 w 147"/>
                <a:gd name="T31" fmla="*/ 78 h 148"/>
                <a:gd name="T32" fmla="*/ 142 w 147"/>
                <a:gd name="T33" fmla="*/ 85 h 148"/>
                <a:gd name="T34" fmla="*/ 141 w 147"/>
                <a:gd name="T35" fmla="*/ 93 h 148"/>
                <a:gd name="T36" fmla="*/ 139 w 147"/>
                <a:gd name="T37" fmla="*/ 99 h 148"/>
                <a:gd name="T38" fmla="*/ 135 w 147"/>
                <a:gd name="T39" fmla="*/ 106 h 148"/>
                <a:gd name="T40" fmla="*/ 132 w 147"/>
                <a:gd name="T41" fmla="*/ 112 h 148"/>
                <a:gd name="T42" fmla="*/ 127 w 147"/>
                <a:gd name="T43" fmla="*/ 118 h 148"/>
                <a:gd name="T44" fmla="*/ 123 w 147"/>
                <a:gd name="T45" fmla="*/ 123 h 148"/>
                <a:gd name="T46" fmla="*/ 117 w 147"/>
                <a:gd name="T47" fmla="*/ 129 h 148"/>
                <a:gd name="T48" fmla="*/ 112 w 147"/>
                <a:gd name="T49" fmla="*/ 133 h 148"/>
                <a:gd name="T50" fmla="*/ 105 w 147"/>
                <a:gd name="T51" fmla="*/ 137 h 148"/>
                <a:gd name="T52" fmla="*/ 99 w 147"/>
                <a:gd name="T53" fmla="*/ 139 h 148"/>
                <a:gd name="T54" fmla="*/ 91 w 147"/>
                <a:gd name="T55" fmla="*/ 142 h 148"/>
                <a:gd name="T56" fmla="*/ 85 w 147"/>
                <a:gd name="T57" fmla="*/ 143 h 148"/>
                <a:gd name="T58" fmla="*/ 77 w 147"/>
                <a:gd name="T59" fmla="*/ 144 h 148"/>
                <a:gd name="T60" fmla="*/ 70 w 147"/>
                <a:gd name="T61" fmla="*/ 144 h 148"/>
                <a:gd name="T62" fmla="*/ 62 w 147"/>
                <a:gd name="T63" fmla="*/ 143 h 148"/>
                <a:gd name="T64" fmla="*/ 56 w 147"/>
                <a:gd name="T65" fmla="*/ 142 h 148"/>
                <a:gd name="T66" fmla="*/ 48 w 147"/>
                <a:gd name="T67" fmla="*/ 139 h 148"/>
                <a:gd name="T68" fmla="*/ 42 w 147"/>
                <a:gd name="T69" fmla="*/ 137 h 148"/>
                <a:gd name="T70" fmla="*/ 35 w 147"/>
                <a:gd name="T71" fmla="*/ 133 h 148"/>
                <a:gd name="T72" fmla="*/ 30 w 147"/>
                <a:gd name="T73" fmla="*/ 129 h 148"/>
                <a:gd name="T74" fmla="*/ 24 w 147"/>
                <a:gd name="T75" fmla="*/ 123 h 148"/>
                <a:gd name="T76" fmla="*/ 20 w 147"/>
                <a:gd name="T77" fmla="*/ 118 h 148"/>
                <a:gd name="T78" fmla="*/ 15 w 147"/>
                <a:gd name="T79" fmla="*/ 112 h 148"/>
                <a:gd name="T80" fmla="*/ 12 w 147"/>
                <a:gd name="T81" fmla="*/ 106 h 148"/>
                <a:gd name="T82" fmla="*/ 8 w 147"/>
                <a:gd name="T83" fmla="*/ 99 h 148"/>
                <a:gd name="T84" fmla="*/ 6 w 147"/>
                <a:gd name="T85" fmla="*/ 93 h 148"/>
                <a:gd name="T86" fmla="*/ 5 w 147"/>
                <a:gd name="T87" fmla="*/ 85 h 148"/>
                <a:gd name="T88" fmla="*/ 4 w 147"/>
                <a:gd name="T89" fmla="*/ 78 h 148"/>
                <a:gd name="T90" fmla="*/ 4 w 147"/>
                <a:gd name="T91" fmla="*/ 70 h 148"/>
                <a:gd name="T92" fmla="*/ 5 w 147"/>
                <a:gd name="T93" fmla="*/ 64 h 148"/>
                <a:gd name="T94" fmla="*/ 6 w 147"/>
                <a:gd name="T95" fmla="*/ 56 h 148"/>
                <a:gd name="T96" fmla="*/ 8 w 147"/>
                <a:gd name="T97" fmla="*/ 50 h 148"/>
                <a:gd name="T98" fmla="*/ 12 w 147"/>
                <a:gd name="T99" fmla="*/ 42 h 148"/>
                <a:gd name="T100" fmla="*/ 15 w 147"/>
                <a:gd name="T101" fmla="*/ 37 h 148"/>
                <a:gd name="T102" fmla="*/ 20 w 147"/>
                <a:gd name="T103" fmla="*/ 30 h 148"/>
                <a:gd name="T104" fmla="*/ 24 w 147"/>
                <a:gd name="T105" fmla="*/ 25 h 148"/>
                <a:gd name="T106" fmla="*/ 30 w 147"/>
                <a:gd name="T107" fmla="*/ 20 h 148"/>
                <a:gd name="T108" fmla="*/ 35 w 147"/>
                <a:gd name="T109" fmla="*/ 16 h 148"/>
                <a:gd name="T110" fmla="*/ 42 w 147"/>
                <a:gd name="T111" fmla="*/ 12 h 148"/>
                <a:gd name="T112" fmla="*/ 48 w 147"/>
                <a:gd name="T113" fmla="*/ 10 h 148"/>
                <a:gd name="T114" fmla="*/ 56 w 147"/>
                <a:gd name="T115" fmla="*/ 7 h 148"/>
                <a:gd name="T116" fmla="*/ 62 w 147"/>
                <a:gd name="T117" fmla="*/ 6 h 148"/>
                <a:gd name="T118" fmla="*/ 70 w 147"/>
                <a:gd name="T119" fmla="*/ 5 h 148"/>
                <a:gd name="T120" fmla="*/ 77 w 147"/>
                <a:gd name="T12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 h="148">
                  <a:moveTo>
                    <a:pt x="77" y="5"/>
                  </a:moveTo>
                  <a:cubicBezTo>
                    <a:pt x="78" y="9"/>
                    <a:pt x="82" y="10"/>
                    <a:pt x="85" y="6"/>
                  </a:cubicBezTo>
                  <a:cubicBezTo>
                    <a:pt x="87" y="2"/>
                    <a:pt x="90" y="2"/>
                    <a:pt x="91" y="7"/>
                  </a:cubicBezTo>
                  <a:cubicBezTo>
                    <a:pt x="92" y="12"/>
                    <a:pt x="95" y="13"/>
                    <a:pt x="99" y="10"/>
                  </a:cubicBezTo>
                  <a:cubicBezTo>
                    <a:pt x="102" y="6"/>
                    <a:pt x="105" y="7"/>
                    <a:pt x="105" y="12"/>
                  </a:cubicBezTo>
                  <a:cubicBezTo>
                    <a:pt x="105" y="17"/>
                    <a:pt x="108" y="19"/>
                    <a:pt x="112" y="16"/>
                  </a:cubicBezTo>
                  <a:cubicBezTo>
                    <a:pt x="116" y="14"/>
                    <a:pt x="118" y="15"/>
                    <a:pt x="117" y="20"/>
                  </a:cubicBezTo>
                  <a:cubicBezTo>
                    <a:pt x="116" y="25"/>
                    <a:pt x="118" y="27"/>
                    <a:pt x="123" y="25"/>
                  </a:cubicBezTo>
                  <a:cubicBezTo>
                    <a:pt x="128" y="24"/>
                    <a:pt x="129" y="26"/>
                    <a:pt x="127" y="30"/>
                  </a:cubicBezTo>
                  <a:cubicBezTo>
                    <a:pt x="125" y="35"/>
                    <a:pt x="127" y="37"/>
                    <a:pt x="132" y="37"/>
                  </a:cubicBezTo>
                  <a:cubicBezTo>
                    <a:pt x="137" y="36"/>
                    <a:pt x="138" y="39"/>
                    <a:pt x="135" y="42"/>
                  </a:cubicBezTo>
                  <a:cubicBezTo>
                    <a:pt x="132" y="46"/>
                    <a:pt x="134" y="49"/>
                    <a:pt x="139" y="50"/>
                  </a:cubicBezTo>
                  <a:cubicBezTo>
                    <a:pt x="143" y="50"/>
                    <a:pt x="144" y="53"/>
                    <a:pt x="141" y="56"/>
                  </a:cubicBezTo>
                  <a:cubicBezTo>
                    <a:pt x="137" y="59"/>
                    <a:pt x="138" y="63"/>
                    <a:pt x="142" y="64"/>
                  </a:cubicBezTo>
                  <a:cubicBezTo>
                    <a:pt x="147" y="65"/>
                    <a:pt x="147" y="68"/>
                    <a:pt x="143" y="70"/>
                  </a:cubicBezTo>
                  <a:cubicBezTo>
                    <a:pt x="139" y="73"/>
                    <a:pt x="139" y="76"/>
                    <a:pt x="143" y="78"/>
                  </a:cubicBezTo>
                  <a:cubicBezTo>
                    <a:pt x="147" y="81"/>
                    <a:pt x="147" y="84"/>
                    <a:pt x="142" y="85"/>
                  </a:cubicBezTo>
                  <a:cubicBezTo>
                    <a:pt x="138" y="86"/>
                    <a:pt x="137" y="90"/>
                    <a:pt x="141" y="93"/>
                  </a:cubicBezTo>
                  <a:cubicBezTo>
                    <a:pt x="144" y="96"/>
                    <a:pt x="143" y="99"/>
                    <a:pt x="139" y="99"/>
                  </a:cubicBezTo>
                  <a:cubicBezTo>
                    <a:pt x="134" y="99"/>
                    <a:pt x="132" y="103"/>
                    <a:pt x="135" y="106"/>
                  </a:cubicBezTo>
                  <a:cubicBezTo>
                    <a:pt x="138" y="110"/>
                    <a:pt x="137" y="113"/>
                    <a:pt x="132" y="112"/>
                  </a:cubicBezTo>
                  <a:cubicBezTo>
                    <a:pt x="127" y="111"/>
                    <a:pt x="125" y="114"/>
                    <a:pt x="127" y="118"/>
                  </a:cubicBezTo>
                  <a:cubicBezTo>
                    <a:pt x="129" y="123"/>
                    <a:pt x="128" y="125"/>
                    <a:pt x="123" y="123"/>
                  </a:cubicBezTo>
                  <a:cubicBezTo>
                    <a:pt x="118" y="122"/>
                    <a:pt x="116" y="124"/>
                    <a:pt x="117" y="129"/>
                  </a:cubicBezTo>
                  <a:cubicBezTo>
                    <a:pt x="118" y="133"/>
                    <a:pt x="116" y="135"/>
                    <a:pt x="112" y="133"/>
                  </a:cubicBezTo>
                  <a:cubicBezTo>
                    <a:pt x="108" y="130"/>
                    <a:pt x="105" y="132"/>
                    <a:pt x="105" y="137"/>
                  </a:cubicBezTo>
                  <a:cubicBezTo>
                    <a:pt x="105" y="141"/>
                    <a:pt x="102" y="143"/>
                    <a:pt x="99" y="139"/>
                  </a:cubicBezTo>
                  <a:cubicBezTo>
                    <a:pt x="95" y="136"/>
                    <a:pt x="92" y="137"/>
                    <a:pt x="91" y="142"/>
                  </a:cubicBezTo>
                  <a:cubicBezTo>
                    <a:pt x="90" y="146"/>
                    <a:pt x="87" y="147"/>
                    <a:pt x="85" y="143"/>
                  </a:cubicBezTo>
                  <a:cubicBezTo>
                    <a:pt x="82" y="139"/>
                    <a:pt x="78" y="139"/>
                    <a:pt x="77" y="144"/>
                  </a:cubicBezTo>
                  <a:cubicBezTo>
                    <a:pt x="75" y="148"/>
                    <a:pt x="72" y="148"/>
                    <a:pt x="70" y="144"/>
                  </a:cubicBezTo>
                  <a:cubicBezTo>
                    <a:pt x="68" y="139"/>
                    <a:pt x="65" y="139"/>
                    <a:pt x="62" y="143"/>
                  </a:cubicBezTo>
                  <a:cubicBezTo>
                    <a:pt x="60" y="147"/>
                    <a:pt x="57" y="146"/>
                    <a:pt x="56" y="142"/>
                  </a:cubicBezTo>
                  <a:cubicBezTo>
                    <a:pt x="55" y="137"/>
                    <a:pt x="52" y="136"/>
                    <a:pt x="48" y="139"/>
                  </a:cubicBezTo>
                  <a:cubicBezTo>
                    <a:pt x="45" y="143"/>
                    <a:pt x="42" y="141"/>
                    <a:pt x="42" y="137"/>
                  </a:cubicBezTo>
                  <a:cubicBezTo>
                    <a:pt x="42" y="132"/>
                    <a:pt x="39" y="130"/>
                    <a:pt x="35" y="133"/>
                  </a:cubicBezTo>
                  <a:cubicBezTo>
                    <a:pt x="31" y="135"/>
                    <a:pt x="29" y="133"/>
                    <a:pt x="30" y="129"/>
                  </a:cubicBezTo>
                  <a:cubicBezTo>
                    <a:pt x="31" y="124"/>
                    <a:pt x="28" y="122"/>
                    <a:pt x="24" y="123"/>
                  </a:cubicBezTo>
                  <a:cubicBezTo>
                    <a:pt x="19" y="125"/>
                    <a:pt x="18" y="123"/>
                    <a:pt x="20" y="118"/>
                  </a:cubicBezTo>
                  <a:cubicBezTo>
                    <a:pt x="22" y="114"/>
                    <a:pt x="20" y="111"/>
                    <a:pt x="15" y="112"/>
                  </a:cubicBezTo>
                  <a:cubicBezTo>
                    <a:pt x="10" y="113"/>
                    <a:pt x="9" y="110"/>
                    <a:pt x="12" y="106"/>
                  </a:cubicBezTo>
                  <a:cubicBezTo>
                    <a:pt x="15" y="103"/>
                    <a:pt x="13" y="99"/>
                    <a:pt x="8" y="99"/>
                  </a:cubicBezTo>
                  <a:cubicBezTo>
                    <a:pt x="4" y="99"/>
                    <a:pt x="3" y="96"/>
                    <a:pt x="6" y="93"/>
                  </a:cubicBezTo>
                  <a:cubicBezTo>
                    <a:pt x="10" y="90"/>
                    <a:pt x="9" y="86"/>
                    <a:pt x="5" y="85"/>
                  </a:cubicBezTo>
                  <a:cubicBezTo>
                    <a:pt x="0" y="84"/>
                    <a:pt x="0" y="81"/>
                    <a:pt x="4" y="78"/>
                  </a:cubicBezTo>
                  <a:cubicBezTo>
                    <a:pt x="8" y="76"/>
                    <a:pt x="8" y="73"/>
                    <a:pt x="4" y="70"/>
                  </a:cubicBezTo>
                  <a:cubicBezTo>
                    <a:pt x="0" y="68"/>
                    <a:pt x="0" y="65"/>
                    <a:pt x="5" y="64"/>
                  </a:cubicBezTo>
                  <a:cubicBezTo>
                    <a:pt x="9" y="63"/>
                    <a:pt x="10" y="59"/>
                    <a:pt x="6" y="56"/>
                  </a:cubicBezTo>
                  <a:cubicBezTo>
                    <a:pt x="3" y="53"/>
                    <a:pt x="4" y="50"/>
                    <a:pt x="8" y="50"/>
                  </a:cubicBezTo>
                  <a:cubicBezTo>
                    <a:pt x="13" y="49"/>
                    <a:pt x="15" y="46"/>
                    <a:pt x="12" y="42"/>
                  </a:cubicBezTo>
                  <a:cubicBezTo>
                    <a:pt x="9" y="39"/>
                    <a:pt x="10" y="36"/>
                    <a:pt x="15" y="37"/>
                  </a:cubicBezTo>
                  <a:cubicBezTo>
                    <a:pt x="20" y="37"/>
                    <a:pt x="22" y="35"/>
                    <a:pt x="20" y="30"/>
                  </a:cubicBezTo>
                  <a:cubicBezTo>
                    <a:pt x="18" y="26"/>
                    <a:pt x="19" y="24"/>
                    <a:pt x="24" y="25"/>
                  </a:cubicBezTo>
                  <a:cubicBezTo>
                    <a:pt x="28" y="27"/>
                    <a:pt x="31" y="25"/>
                    <a:pt x="30" y="20"/>
                  </a:cubicBezTo>
                  <a:cubicBezTo>
                    <a:pt x="29" y="15"/>
                    <a:pt x="31" y="14"/>
                    <a:pt x="35" y="16"/>
                  </a:cubicBezTo>
                  <a:cubicBezTo>
                    <a:pt x="39" y="19"/>
                    <a:pt x="42" y="17"/>
                    <a:pt x="42" y="12"/>
                  </a:cubicBezTo>
                  <a:cubicBezTo>
                    <a:pt x="42" y="7"/>
                    <a:pt x="45" y="6"/>
                    <a:pt x="48" y="10"/>
                  </a:cubicBezTo>
                  <a:cubicBezTo>
                    <a:pt x="52" y="13"/>
                    <a:pt x="55" y="12"/>
                    <a:pt x="56" y="7"/>
                  </a:cubicBezTo>
                  <a:cubicBezTo>
                    <a:pt x="57" y="2"/>
                    <a:pt x="60" y="2"/>
                    <a:pt x="62" y="6"/>
                  </a:cubicBezTo>
                  <a:cubicBezTo>
                    <a:pt x="65" y="10"/>
                    <a:pt x="68" y="9"/>
                    <a:pt x="70" y="5"/>
                  </a:cubicBezTo>
                  <a:cubicBezTo>
                    <a:pt x="72" y="0"/>
                    <a:pt x="75" y="0"/>
                    <a:pt x="77" y="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34">
              <a:extLst>
                <a:ext uri="{FF2B5EF4-FFF2-40B4-BE49-F238E27FC236}">
                  <a16:creationId xmlns:a16="http://schemas.microsoft.com/office/drawing/2014/main" id="{24AF3A62-01CA-41CF-037C-2405925FCD6D}"/>
                </a:ext>
              </a:extLst>
            </p:cNvPr>
            <p:cNvSpPr>
              <a:spLocks noChangeArrowheads="1"/>
            </p:cNvSpPr>
            <p:nvPr/>
          </p:nvSpPr>
          <p:spPr bwMode="auto">
            <a:xfrm>
              <a:off x="7995820" y="4195763"/>
              <a:ext cx="173037" cy="1730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9">
              <a:extLst>
                <a:ext uri="{FF2B5EF4-FFF2-40B4-BE49-F238E27FC236}">
                  <a16:creationId xmlns:a16="http://schemas.microsoft.com/office/drawing/2014/main" id="{9F1063FD-27A8-8EF6-53F3-A5009606DE4D}"/>
                </a:ext>
              </a:extLst>
            </p:cNvPr>
            <p:cNvSpPr>
              <a:spLocks/>
            </p:cNvSpPr>
            <p:nvPr/>
          </p:nvSpPr>
          <p:spPr bwMode="auto">
            <a:xfrm>
              <a:off x="9090609" y="4242756"/>
              <a:ext cx="227760" cy="286866"/>
            </a:xfrm>
            <a:custGeom>
              <a:avLst/>
              <a:gdLst>
                <a:gd name="connsiteX0" fmla="*/ 5700 w 227760"/>
                <a:gd name="connsiteY0" fmla="*/ 256220 h 286866"/>
                <a:gd name="connsiteX1" fmla="*/ 46622 w 227760"/>
                <a:gd name="connsiteY1" fmla="*/ 281224 h 286866"/>
                <a:gd name="connsiteX2" fmla="*/ 17636 w 227760"/>
                <a:gd name="connsiteY2" fmla="*/ 281224 h 286866"/>
                <a:gd name="connsiteX3" fmla="*/ 5700 w 227760"/>
                <a:gd name="connsiteY3" fmla="*/ 256220 h 286866"/>
                <a:gd name="connsiteX4" fmla="*/ 9256 w 227760"/>
                <a:gd name="connsiteY4" fmla="*/ 235696 h 286866"/>
                <a:gd name="connsiteX5" fmla="*/ 63963 w 227760"/>
                <a:gd name="connsiteY5" fmla="*/ 269714 h 286866"/>
                <a:gd name="connsiteX6" fmla="*/ 65673 w 227760"/>
                <a:gd name="connsiteY6" fmla="*/ 276518 h 286866"/>
                <a:gd name="connsiteX7" fmla="*/ 63963 w 227760"/>
                <a:gd name="connsiteY7" fmla="*/ 278218 h 286866"/>
                <a:gd name="connsiteX8" fmla="*/ 57125 w 227760"/>
                <a:gd name="connsiteY8" fmla="*/ 279919 h 286866"/>
                <a:gd name="connsiteX9" fmla="*/ 2417 w 227760"/>
                <a:gd name="connsiteY9" fmla="*/ 245901 h 286866"/>
                <a:gd name="connsiteX10" fmla="*/ 708 w 227760"/>
                <a:gd name="connsiteY10" fmla="*/ 239097 h 286866"/>
                <a:gd name="connsiteX11" fmla="*/ 2417 w 227760"/>
                <a:gd name="connsiteY11" fmla="*/ 237397 h 286866"/>
                <a:gd name="connsiteX12" fmla="*/ 9256 w 227760"/>
                <a:gd name="connsiteY12" fmla="*/ 235696 h 286866"/>
                <a:gd name="connsiteX13" fmla="*/ 20123 w 227760"/>
                <a:gd name="connsiteY13" fmla="*/ 218233 h 286866"/>
                <a:gd name="connsiteX14" fmla="*/ 73528 w 227760"/>
                <a:gd name="connsiteY14" fmla="*/ 252251 h 286866"/>
                <a:gd name="connsiteX15" fmla="*/ 75197 w 227760"/>
                <a:gd name="connsiteY15" fmla="*/ 259055 h 286866"/>
                <a:gd name="connsiteX16" fmla="*/ 73528 w 227760"/>
                <a:gd name="connsiteY16" fmla="*/ 262456 h 286866"/>
                <a:gd name="connsiteX17" fmla="*/ 66853 w 227760"/>
                <a:gd name="connsiteY17" fmla="*/ 264157 h 286866"/>
                <a:gd name="connsiteX18" fmla="*/ 13448 w 227760"/>
                <a:gd name="connsiteY18" fmla="*/ 230139 h 286866"/>
                <a:gd name="connsiteX19" fmla="*/ 11779 w 227760"/>
                <a:gd name="connsiteY19" fmla="*/ 223335 h 286866"/>
                <a:gd name="connsiteX20" fmla="*/ 13448 w 227760"/>
                <a:gd name="connsiteY20" fmla="*/ 219934 h 286866"/>
                <a:gd name="connsiteX21" fmla="*/ 20123 w 227760"/>
                <a:gd name="connsiteY21" fmla="*/ 218233 h 286866"/>
                <a:gd name="connsiteX22" fmla="*/ 29648 w 227760"/>
                <a:gd name="connsiteY22" fmla="*/ 203889 h 286866"/>
                <a:gd name="connsiteX23" fmla="*/ 83053 w 227760"/>
                <a:gd name="connsiteY23" fmla="*/ 236773 h 286866"/>
                <a:gd name="connsiteX24" fmla="*/ 84722 w 227760"/>
                <a:gd name="connsiteY24" fmla="*/ 243350 h 286866"/>
                <a:gd name="connsiteX25" fmla="*/ 83053 w 227760"/>
                <a:gd name="connsiteY25" fmla="*/ 244994 h 286866"/>
                <a:gd name="connsiteX26" fmla="*/ 76378 w 227760"/>
                <a:gd name="connsiteY26" fmla="*/ 246639 h 286866"/>
                <a:gd name="connsiteX27" fmla="*/ 22973 w 227760"/>
                <a:gd name="connsiteY27" fmla="*/ 213754 h 286866"/>
                <a:gd name="connsiteX28" fmla="*/ 21304 w 227760"/>
                <a:gd name="connsiteY28" fmla="*/ 207177 h 286866"/>
                <a:gd name="connsiteX29" fmla="*/ 22973 w 227760"/>
                <a:gd name="connsiteY29" fmla="*/ 205533 h 286866"/>
                <a:gd name="connsiteX30" fmla="*/ 29648 w 227760"/>
                <a:gd name="connsiteY30" fmla="*/ 203889 h 286866"/>
                <a:gd name="connsiteX31" fmla="*/ 153786 w 227760"/>
                <a:gd name="connsiteY31" fmla="*/ 1093 h 286866"/>
                <a:gd name="connsiteX32" fmla="*/ 186297 w 227760"/>
                <a:gd name="connsiteY32" fmla="*/ 13202 h 286866"/>
                <a:gd name="connsiteX33" fmla="*/ 213297 w 227760"/>
                <a:gd name="connsiteY33" fmla="*/ 136185 h 286866"/>
                <a:gd name="connsiteX34" fmla="*/ 181235 w 227760"/>
                <a:gd name="connsiteY34" fmla="*/ 166509 h 286866"/>
                <a:gd name="connsiteX35" fmla="*/ 110360 w 227760"/>
                <a:gd name="connsiteY35" fmla="*/ 220420 h 286866"/>
                <a:gd name="connsiteX36" fmla="*/ 81672 w 227760"/>
                <a:gd name="connsiteY36" fmla="*/ 227158 h 286866"/>
                <a:gd name="connsiteX37" fmla="*/ 59735 w 227760"/>
                <a:gd name="connsiteY37" fmla="*/ 213681 h 286866"/>
                <a:gd name="connsiteX38" fmla="*/ 37797 w 227760"/>
                <a:gd name="connsiteY38" fmla="*/ 201888 h 286866"/>
                <a:gd name="connsiteX39" fmla="*/ 32735 w 227760"/>
                <a:gd name="connsiteY39" fmla="*/ 171563 h 286866"/>
                <a:gd name="connsiteX40" fmla="*/ 49610 w 227760"/>
                <a:gd name="connsiteY40" fmla="*/ 85644 h 286866"/>
                <a:gd name="connsiteX41" fmla="*/ 64797 w 227760"/>
                <a:gd name="connsiteY41" fmla="*/ 41842 h 286866"/>
                <a:gd name="connsiteX42" fmla="*/ 153786 w 227760"/>
                <a:gd name="connsiteY42" fmla="*/ 1093 h 28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7760" h="286866">
                  <a:moveTo>
                    <a:pt x="5700" y="256220"/>
                  </a:moveTo>
                  <a:cubicBezTo>
                    <a:pt x="46622" y="281224"/>
                    <a:pt x="46622" y="281224"/>
                    <a:pt x="46622" y="281224"/>
                  </a:cubicBezTo>
                  <a:cubicBezTo>
                    <a:pt x="41507" y="289558"/>
                    <a:pt x="26161" y="287891"/>
                    <a:pt x="17636" y="281224"/>
                  </a:cubicBezTo>
                  <a:cubicBezTo>
                    <a:pt x="7405" y="276223"/>
                    <a:pt x="585" y="264555"/>
                    <a:pt x="5700" y="256220"/>
                  </a:cubicBezTo>
                  <a:close/>
                  <a:moveTo>
                    <a:pt x="9256" y="235696"/>
                  </a:moveTo>
                  <a:cubicBezTo>
                    <a:pt x="9256" y="235696"/>
                    <a:pt x="9256" y="235696"/>
                    <a:pt x="63963" y="269714"/>
                  </a:cubicBezTo>
                  <a:cubicBezTo>
                    <a:pt x="65673" y="271415"/>
                    <a:pt x="65673" y="273116"/>
                    <a:pt x="65673" y="276518"/>
                  </a:cubicBezTo>
                  <a:cubicBezTo>
                    <a:pt x="65673" y="276518"/>
                    <a:pt x="65673" y="276518"/>
                    <a:pt x="63963" y="278218"/>
                  </a:cubicBezTo>
                  <a:cubicBezTo>
                    <a:pt x="62254" y="281620"/>
                    <a:pt x="58835" y="281620"/>
                    <a:pt x="57125" y="279919"/>
                  </a:cubicBezTo>
                  <a:cubicBezTo>
                    <a:pt x="57125" y="279919"/>
                    <a:pt x="57125" y="279919"/>
                    <a:pt x="2417" y="245901"/>
                  </a:cubicBezTo>
                  <a:cubicBezTo>
                    <a:pt x="708" y="244200"/>
                    <a:pt x="-1002" y="240798"/>
                    <a:pt x="708" y="239097"/>
                  </a:cubicBezTo>
                  <a:cubicBezTo>
                    <a:pt x="708" y="239097"/>
                    <a:pt x="708" y="239097"/>
                    <a:pt x="2417" y="237397"/>
                  </a:cubicBezTo>
                  <a:cubicBezTo>
                    <a:pt x="4127" y="233995"/>
                    <a:pt x="7546" y="233995"/>
                    <a:pt x="9256" y="235696"/>
                  </a:cubicBezTo>
                  <a:close/>
                  <a:moveTo>
                    <a:pt x="20123" y="218233"/>
                  </a:moveTo>
                  <a:cubicBezTo>
                    <a:pt x="20123" y="218233"/>
                    <a:pt x="20123" y="218233"/>
                    <a:pt x="73528" y="252251"/>
                  </a:cubicBezTo>
                  <a:cubicBezTo>
                    <a:pt x="75197" y="253951"/>
                    <a:pt x="75197" y="257354"/>
                    <a:pt x="75197" y="259055"/>
                  </a:cubicBezTo>
                  <a:cubicBezTo>
                    <a:pt x="75197" y="259055"/>
                    <a:pt x="75197" y="259055"/>
                    <a:pt x="73528" y="262456"/>
                  </a:cubicBezTo>
                  <a:cubicBezTo>
                    <a:pt x="71859" y="264157"/>
                    <a:pt x="68521" y="264157"/>
                    <a:pt x="66853" y="264157"/>
                  </a:cubicBezTo>
                  <a:cubicBezTo>
                    <a:pt x="66853" y="264157"/>
                    <a:pt x="66853" y="264157"/>
                    <a:pt x="13448" y="230139"/>
                  </a:cubicBezTo>
                  <a:cubicBezTo>
                    <a:pt x="11779" y="228438"/>
                    <a:pt x="10110" y="225036"/>
                    <a:pt x="11779" y="223335"/>
                  </a:cubicBezTo>
                  <a:cubicBezTo>
                    <a:pt x="11779" y="223335"/>
                    <a:pt x="11779" y="223335"/>
                    <a:pt x="13448" y="219934"/>
                  </a:cubicBezTo>
                  <a:cubicBezTo>
                    <a:pt x="15117" y="218233"/>
                    <a:pt x="18454" y="216532"/>
                    <a:pt x="20123" y="218233"/>
                  </a:cubicBezTo>
                  <a:close/>
                  <a:moveTo>
                    <a:pt x="29648" y="203889"/>
                  </a:moveTo>
                  <a:cubicBezTo>
                    <a:pt x="29648" y="203889"/>
                    <a:pt x="29648" y="203889"/>
                    <a:pt x="83053" y="236773"/>
                  </a:cubicBezTo>
                  <a:cubicBezTo>
                    <a:pt x="84722" y="238417"/>
                    <a:pt x="84722" y="240062"/>
                    <a:pt x="84722" y="243350"/>
                  </a:cubicBezTo>
                  <a:cubicBezTo>
                    <a:pt x="84722" y="243350"/>
                    <a:pt x="84722" y="243350"/>
                    <a:pt x="83053" y="244994"/>
                  </a:cubicBezTo>
                  <a:cubicBezTo>
                    <a:pt x="81384" y="246639"/>
                    <a:pt x="78046" y="248283"/>
                    <a:pt x="76378" y="246639"/>
                  </a:cubicBezTo>
                  <a:cubicBezTo>
                    <a:pt x="76378" y="246639"/>
                    <a:pt x="76378" y="246639"/>
                    <a:pt x="22973" y="213754"/>
                  </a:cubicBezTo>
                  <a:cubicBezTo>
                    <a:pt x="21304" y="212110"/>
                    <a:pt x="19635" y="208822"/>
                    <a:pt x="21304" y="207177"/>
                  </a:cubicBezTo>
                  <a:cubicBezTo>
                    <a:pt x="21304" y="207177"/>
                    <a:pt x="21304" y="207177"/>
                    <a:pt x="22973" y="205533"/>
                  </a:cubicBezTo>
                  <a:cubicBezTo>
                    <a:pt x="24642" y="202245"/>
                    <a:pt x="27979" y="202245"/>
                    <a:pt x="29648" y="203889"/>
                  </a:cubicBezTo>
                  <a:close/>
                  <a:moveTo>
                    <a:pt x="153786" y="1093"/>
                  </a:moveTo>
                  <a:cubicBezTo>
                    <a:pt x="165098" y="2883"/>
                    <a:pt x="176172" y="6885"/>
                    <a:pt x="186297" y="13202"/>
                  </a:cubicBezTo>
                  <a:cubicBezTo>
                    <a:pt x="228485" y="40157"/>
                    <a:pt x="240297" y="94067"/>
                    <a:pt x="213297" y="136185"/>
                  </a:cubicBezTo>
                  <a:cubicBezTo>
                    <a:pt x="204860" y="149662"/>
                    <a:pt x="193047" y="159771"/>
                    <a:pt x="181235" y="166509"/>
                  </a:cubicBezTo>
                  <a:cubicBezTo>
                    <a:pt x="140735" y="188410"/>
                    <a:pt x="123860" y="203573"/>
                    <a:pt x="110360" y="220420"/>
                  </a:cubicBezTo>
                  <a:cubicBezTo>
                    <a:pt x="98547" y="233897"/>
                    <a:pt x="91797" y="235582"/>
                    <a:pt x="81672" y="227158"/>
                  </a:cubicBezTo>
                  <a:cubicBezTo>
                    <a:pt x="76610" y="225474"/>
                    <a:pt x="68172" y="220420"/>
                    <a:pt x="59735" y="213681"/>
                  </a:cubicBezTo>
                  <a:cubicBezTo>
                    <a:pt x="51297" y="208627"/>
                    <a:pt x="42860" y="203573"/>
                    <a:pt x="37797" y="201888"/>
                  </a:cubicBezTo>
                  <a:cubicBezTo>
                    <a:pt x="27672" y="193464"/>
                    <a:pt x="25985" y="188410"/>
                    <a:pt x="32735" y="171563"/>
                  </a:cubicBezTo>
                  <a:cubicBezTo>
                    <a:pt x="41172" y="151347"/>
                    <a:pt x="47922" y="129446"/>
                    <a:pt x="49610" y="85644"/>
                  </a:cubicBezTo>
                  <a:cubicBezTo>
                    <a:pt x="51297" y="70482"/>
                    <a:pt x="54672" y="55320"/>
                    <a:pt x="64797" y="41842"/>
                  </a:cubicBezTo>
                  <a:cubicBezTo>
                    <a:pt x="83782" y="10254"/>
                    <a:pt x="119852" y="-4276"/>
                    <a:pt x="153786" y="1093"/>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30">
              <a:extLst>
                <a:ext uri="{FF2B5EF4-FFF2-40B4-BE49-F238E27FC236}">
                  <a16:creationId xmlns:a16="http://schemas.microsoft.com/office/drawing/2014/main" id="{A4F5AA70-AA4C-ABA4-F9C9-F28B22DE3B45}"/>
                </a:ext>
              </a:extLst>
            </p:cNvPr>
            <p:cNvSpPr>
              <a:spLocks/>
            </p:cNvSpPr>
            <p:nvPr/>
          </p:nvSpPr>
          <p:spPr bwMode="auto">
            <a:xfrm>
              <a:off x="9591320" y="4184651"/>
              <a:ext cx="180912" cy="208545"/>
            </a:xfrm>
            <a:custGeom>
              <a:avLst/>
              <a:gdLst>
                <a:gd name="connsiteX0" fmla="*/ 120673 w 180912"/>
                <a:gd name="connsiteY0" fmla="*/ 44450 h 208545"/>
                <a:gd name="connsiteX1" fmla="*/ 180912 w 180912"/>
                <a:gd name="connsiteY1" fmla="*/ 96615 h 208545"/>
                <a:gd name="connsiteX2" fmla="*/ 119000 w 180912"/>
                <a:gd name="connsiteY2" fmla="*/ 89884 h 208545"/>
                <a:gd name="connsiteX3" fmla="*/ 83860 w 180912"/>
                <a:gd name="connsiteY3" fmla="*/ 184118 h 208545"/>
                <a:gd name="connsiteX4" fmla="*/ 83860 w 180912"/>
                <a:gd name="connsiteY4" fmla="*/ 185801 h 208545"/>
                <a:gd name="connsiteX5" fmla="*/ 82187 w 180912"/>
                <a:gd name="connsiteY5" fmla="*/ 187484 h 208545"/>
                <a:gd name="connsiteX6" fmla="*/ 30314 w 180912"/>
                <a:gd name="connsiteY6" fmla="*/ 205994 h 208545"/>
                <a:gd name="connsiteX7" fmla="*/ 1868 w 180912"/>
                <a:gd name="connsiteY7" fmla="*/ 158877 h 208545"/>
                <a:gd name="connsiteX8" fmla="*/ 53741 w 180912"/>
                <a:gd name="connsiteY8" fmla="*/ 140367 h 208545"/>
                <a:gd name="connsiteX9" fmla="*/ 78840 w 180912"/>
                <a:gd name="connsiteY9" fmla="*/ 158877 h 208545"/>
                <a:gd name="connsiteX10" fmla="*/ 120673 w 180912"/>
                <a:gd name="connsiteY10" fmla="*/ 44450 h 208545"/>
                <a:gd name="connsiteX11" fmla="*/ 96315 w 180912"/>
                <a:gd name="connsiteY11" fmla="*/ 0 h 208545"/>
                <a:gd name="connsiteX12" fmla="*/ 130113 w 180912"/>
                <a:gd name="connsiteY12" fmla="*/ 30162 h 208545"/>
                <a:gd name="connsiteX13" fmla="*/ 114904 w 180912"/>
                <a:gd name="connsiteY13" fmla="*/ 31838 h 208545"/>
                <a:gd name="connsiteX14" fmla="*/ 96315 w 180912"/>
                <a:gd name="connsiteY14" fmla="*/ 25135 h 208545"/>
                <a:gd name="connsiteX15" fmla="*/ 76036 w 180912"/>
                <a:gd name="connsiteY15" fmla="*/ 78758 h 208545"/>
                <a:gd name="connsiteX16" fmla="*/ 55757 w 180912"/>
                <a:gd name="connsiteY16" fmla="*/ 90488 h 208545"/>
                <a:gd name="connsiteX17" fmla="*/ 45617 w 180912"/>
                <a:gd name="connsiteY17" fmla="*/ 88813 h 208545"/>
                <a:gd name="connsiteX18" fmla="*/ 28718 w 180912"/>
                <a:gd name="connsiteY18" fmla="*/ 63677 h 208545"/>
                <a:gd name="connsiteX19" fmla="*/ 48997 w 180912"/>
                <a:gd name="connsiteY19" fmla="*/ 51947 h 208545"/>
                <a:gd name="connsiteX20" fmla="*/ 59136 w 180912"/>
                <a:gd name="connsiteY20" fmla="*/ 53623 h 208545"/>
                <a:gd name="connsiteX21" fmla="*/ 72656 w 180912"/>
                <a:gd name="connsiteY21" fmla="*/ 63677 h 208545"/>
                <a:gd name="connsiteX22" fmla="*/ 96315 w 180912"/>
                <a:gd name="connsiteY22" fmla="*/ 0 h 20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0912" h="208545">
                  <a:moveTo>
                    <a:pt x="120673" y="44450"/>
                  </a:moveTo>
                  <a:cubicBezTo>
                    <a:pt x="122346" y="52864"/>
                    <a:pt x="140753" y="93250"/>
                    <a:pt x="180912" y="96615"/>
                  </a:cubicBezTo>
                  <a:cubicBezTo>
                    <a:pt x="180912" y="96615"/>
                    <a:pt x="145773" y="113443"/>
                    <a:pt x="119000" y="89884"/>
                  </a:cubicBezTo>
                  <a:cubicBezTo>
                    <a:pt x="119000" y="89884"/>
                    <a:pt x="119000" y="89884"/>
                    <a:pt x="83860" y="184118"/>
                  </a:cubicBezTo>
                  <a:cubicBezTo>
                    <a:pt x="83860" y="184118"/>
                    <a:pt x="83860" y="184118"/>
                    <a:pt x="83860" y="185801"/>
                  </a:cubicBezTo>
                  <a:cubicBezTo>
                    <a:pt x="83860" y="185801"/>
                    <a:pt x="83860" y="185801"/>
                    <a:pt x="82187" y="187484"/>
                  </a:cubicBezTo>
                  <a:cubicBezTo>
                    <a:pt x="75494" y="205994"/>
                    <a:pt x="52067" y="212725"/>
                    <a:pt x="30314" y="205994"/>
                  </a:cubicBezTo>
                  <a:cubicBezTo>
                    <a:pt x="6888" y="197580"/>
                    <a:pt x="-4825" y="175705"/>
                    <a:pt x="1868" y="158877"/>
                  </a:cubicBezTo>
                  <a:cubicBezTo>
                    <a:pt x="8561" y="140367"/>
                    <a:pt x="31988" y="131953"/>
                    <a:pt x="53741" y="140367"/>
                  </a:cubicBezTo>
                  <a:cubicBezTo>
                    <a:pt x="65454" y="143732"/>
                    <a:pt x="73820" y="150463"/>
                    <a:pt x="78840" y="158877"/>
                  </a:cubicBezTo>
                  <a:cubicBezTo>
                    <a:pt x="78840" y="158877"/>
                    <a:pt x="78840" y="158877"/>
                    <a:pt x="120673" y="44450"/>
                  </a:cubicBezTo>
                  <a:close/>
                  <a:moveTo>
                    <a:pt x="96315" y="0"/>
                  </a:moveTo>
                  <a:cubicBezTo>
                    <a:pt x="98005" y="5027"/>
                    <a:pt x="108144" y="26811"/>
                    <a:pt x="130113" y="30162"/>
                  </a:cubicBezTo>
                  <a:cubicBezTo>
                    <a:pt x="130113" y="30162"/>
                    <a:pt x="123353" y="31838"/>
                    <a:pt x="114904" y="31838"/>
                  </a:cubicBezTo>
                  <a:cubicBezTo>
                    <a:pt x="109834" y="31838"/>
                    <a:pt x="103074" y="30162"/>
                    <a:pt x="96315" y="25135"/>
                  </a:cubicBezTo>
                  <a:cubicBezTo>
                    <a:pt x="96315" y="25135"/>
                    <a:pt x="96315" y="25135"/>
                    <a:pt x="76036" y="78758"/>
                  </a:cubicBezTo>
                  <a:cubicBezTo>
                    <a:pt x="72656" y="87137"/>
                    <a:pt x="64206" y="90488"/>
                    <a:pt x="55757" y="90488"/>
                  </a:cubicBezTo>
                  <a:cubicBezTo>
                    <a:pt x="52377" y="90488"/>
                    <a:pt x="48997" y="90488"/>
                    <a:pt x="45617" y="88813"/>
                  </a:cubicBezTo>
                  <a:cubicBezTo>
                    <a:pt x="33788" y="85461"/>
                    <a:pt x="25338" y="73731"/>
                    <a:pt x="28718" y="63677"/>
                  </a:cubicBezTo>
                  <a:cubicBezTo>
                    <a:pt x="32098" y="56974"/>
                    <a:pt x="40547" y="51947"/>
                    <a:pt x="48997" y="51947"/>
                  </a:cubicBezTo>
                  <a:cubicBezTo>
                    <a:pt x="52377" y="51947"/>
                    <a:pt x="55757" y="51947"/>
                    <a:pt x="59136" y="53623"/>
                  </a:cubicBezTo>
                  <a:cubicBezTo>
                    <a:pt x="65896" y="55298"/>
                    <a:pt x="69276" y="58650"/>
                    <a:pt x="72656" y="63677"/>
                  </a:cubicBezTo>
                  <a:cubicBezTo>
                    <a:pt x="72656" y="63677"/>
                    <a:pt x="72656" y="63677"/>
                    <a:pt x="96315"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2" name="Freeform 31">
              <a:extLst>
                <a:ext uri="{FF2B5EF4-FFF2-40B4-BE49-F238E27FC236}">
                  <a16:creationId xmlns:a16="http://schemas.microsoft.com/office/drawing/2014/main" id="{6C29311B-5621-B0CB-DC87-64432DFC1FC2}"/>
                </a:ext>
              </a:extLst>
            </p:cNvPr>
            <p:cNvSpPr>
              <a:spLocks/>
            </p:cNvSpPr>
            <p:nvPr/>
          </p:nvSpPr>
          <p:spPr bwMode="auto">
            <a:xfrm>
              <a:off x="9748341" y="4619626"/>
              <a:ext cx="152478" cy="213099"/>
            </a:xfrm>
            <a:custGeom>
              <a:avLst/>
              <a:gdLst>
                <a:gd name="connsiteX0" fmla="*/ 74889 w 152478"/>
                <a:gd name="connsiteY0" fmla="*/ 28575 h 213099"/>
                <a:gd name="connsiteX1" fmla="*/ 152478 w 152478"/>
                <a:gd name="connsiteY1" fmla="*/ 47139 h 213099"/>
                <a:gd name="connsiteX2" fmla="*/ 93443 w 152478"/>
                <a:gd name="connsiteY2" fmla="*/ 69078 h 213099"/>
                <a:gd name="connsiteX3" fmla="*/ 105250 w 152478"/>
                <a:gd name="connsiteY3" fmla="*/ 170335 h 213099"/>
                <a:gd name="connsiteX4" fmla="*/ 105250 w 152478"/>
                <a:gd name="connsiteY4" fmla="*/ 172022 h 213099"/>
                <a:gd name="connsiteX5" fmla="*/ 106937 w 152478"/>
                <a:gd name="connsiteY5" fmla="*/ 172022 h 213099"/>
                <a:gd name="connsiteX6" fmla="*/ 66456 w 152478"/>
                <a:gd name="connsiteY6" fmla="*/ 212525 h 213099"/>
                <a:gd name="connsiteX7" fmla="*/ 19228 w 152478"/>
                <a:gd name="connsiteY7" fmla="*/ 185523 h 213099"/>
                <a:gd name="connsiteX8" fmla="*/ 59709 w 152478"/>
                <a:gd name="connsiteY8" fmla="*/ 145021 h 213099"/>
                <a:gd name="connsiteX9" fmla="*/ 90070 w 152478"/>
                <a:gd name="connsiteY9" fmla="*/ 150083 h 213099"/>
                <a:gd name="connsiteX10" fmla="*/ 74889 w 152478"/>
                <a:gd name="connsiteY10" fmla="*/ 28575 h 213099"/>
                <a:gd name="connsiteX11" fmla="*/ 30664 w 152478"/>
                <a:gd name="connsiteY11" fmla="*/ 0 h 213099"/>
                <a:gd name="connsiteX12" fmla="*/ 61144 w 152478"/>
                <a:gd name="connsiteY12" fmla="*/ 11841 h 213099"/>
                <a:gd name="connsiteX13" fmla="*/ 74691 w 152478"/>
                <a:gd name="connsiteY13" fmla="*/ 10149 h 213099"/>
                <a:gd name="connsiteX14" fmla="*/ 49291 w 152478"/>
                <a:gd name="connsiteY14" fmla="*/ 23682 h 213099"/>
                <a:gd name="connsiteX15" fmla="*/ 40824 w 152478"/>
                <a:gd name="connsiteY15" fmla="*/ 21991 h 213099"/>
                <a:gd name="connsiteX16" fmla="*/ 47598 w 152478"/>
                <a:gd name="connsiteY16" fmla="*/ 79506 h 213099"/>
                <a:gd name="connsiteX17" fmla="*/ 49291 w 152478"/>
                <a:gd name="connsiteY17" fmla="*/ 79506 h 213099"/>
                <a:gd name="connsiteX18" fmla="*/ 27278 w 152478"/>
                <a:gd name="connsiteY18" fmla="*/ 103188 h 213099"/>
                <a:gd name="connsiteX19" fmla="*/ 22198 w 152478"/>
                <a:gd name="connsiteY19" fmla="*/ 103188 h 213099"/>
                <a:gd name="connsiteX20" fmla="*/ 184 w 152478"/>
                <a:gd name="connsiteY20" fmla="*/ 86272 h 213099"/>
                <a:gd name="connsiteX21" fmla="*/ 22198 w 152478"/>
                <a:gd name="connsiteY21" fmla="*/ 64281 h 213099"/>
                <a:gd name="connsiteX22" fmla="*/ 25584 w 152478"/>
                <a:gd name="connsiteY22" fmla="*/ 64281 h 213099"/>
                <a:gd name="connsiteX23" fmla="*/ 39131 w 152478"/>
                <a:gd name="connsiteY23" fmla="*/ 67665 h 213099"/>
                <a:gd name="connsiteX24" fmla="*/ 30664 w 152478"/>
                <a:gd name="connsiteY24" fmla="*/ 0 h 21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78" h="213099">
                  <a:moveTo>
                    <a:pt x="74889" y="28575"/>
                  </a:moveTo>
                  <a:cubicBezTo>
                    <a:pt x="78263" y="35326"/>
                    <a:pt x="115370" y="62328"/>
                    <a:pt x="152478" y="47139"/>
                  </a:cubicBezTo>
                  <a:cubicBezTo>
                    <a:pt x="152478" y="47139"/>
                    <a:pt x="128864" y="77516"/>
                    <a:pt x="93443" y="69078"/>
                  </a:cubicBezTo>
                  <a:cubicBezTo>
                    <a:pt x="93443" y="69078"/>
                    <a:pt x="93443" y="69078"/>
                    <a:pt x="105250" y="170335"/>
                  </a:cubicBezTo>
                  <a:cubicBezTo>
                    <a:pt x="105250" y="170335"/>
                    <a:pt x="105250" y="170335"/>
                    <a:pt x="105250" y="172022"/>
                  </a:cubicBezTo>
                  <a:cubicBezTo>
                    <a:pt x="105250" y="172022"/>
                    <a:pt x="105250" y="172022"/>
                    <a:pt x="106937" y="172022"/>
                  </a:cubicBezTo>
                  <a:cubicBezTo>
                    <a:pt x="108623" y="192274"/>
                    <a:pt x="91756" y="209150"/>
                    <a:pt x="66456" y="212525"/>
                  </a:cubicBezTo>
                  <a:cubicBezTo>
                    <a:pt x="42842" y="215900"/>
                    <a:pt x="22601" y="204087"/>
                    <a:pt x="19228" y="185523"/>
                  </a:cubicBezTo>
                  <a:cubicBezTo>
                    <a:pt x="17541" y="165272"/>
                    <a:pt x="34408" y="148396"/>
                    <a:pt x="59709" y="145021"/>
                  </a:cubicBezTo>
                  <a:cubicBezTo>
                    <a:pt x="69829" y="143333"/>
                    <a:pt x="81636" y="145021"/>
                    <a:pt x="90070" y="150083"/>
                  </a:cubicBezTo>
                  <a:cubicBezTo>
                    <a:pt x="90070" y="150083"/>
                    <a:pt x="90070" y="150083"/>
                    <a:pt x="74889" y="28575"/>
                  </a:cubicBezTo>
                  <a:close/>
                  <a:moveTo>
                    <a:pt x="30664" y="0"/>
                  </a:moveTo>
                  <a:cubicBezTo>
                    <a:pt x="32358" y="1691"/>
                    <a:pt x="45904" y="11841"/>
                    <a:pt x="61144" y="11841"/>
                  </a:cubicBezTo>
                  <a:cubicBezTo>
                    <a:pt x="66224" y="11841"/>
                    <a:pt x="69611" y="11841"/>
                    <a:pt x="74691" y="10149"/>
                  </a:cubicBezTo>
                  <a:cubicBezTo>
                    <a:pt x="74691" y="10149"/>
                    <a:pt x="64531" y="23682"/>
                    <a:pt x="49291" y="23682"/>
                  </a:cubicBezTo>
                  <a:cubicBezTo>
                    <a:pt x="45904" y="23682"/>
                    <a:pt x="44211" y="21991"/>
                    <a:pt x="40824" y="21991"/>
                  </a:cubicBezTo>
                  <a:cubicBezTo>
                    <a:pt x="40824" y="21991"/>
                    <a:pt x="40824" y="21991"/>
                    <a:pt x="47598" y="79506"/>
                  </a:cubicBezTo>
                  <a:cubicBezTo>
                    <a:pt x="47598" y="79506"/>
                    <a:pt x="47598" y="79506"/>
                    <a:pt x="49291" y="79506"/>
                  </a:cubicBezTo>
                  <a:cubicBezTo>
                    <a:pt x="49291" y="91347"/>
                    <a:pt x="40824" y="101497"/>
                    <a:pt x="27278" y="103188"/>
                  </a:cubicBezTo>
                  <a:cubicBezTo>
                    <a:pt x="25584" y="103188"/>
                    <a:pt x="23891" y="103188"/>
                    <a:pt x="22198" y="103188"/>
                  </a:cubicBezTo>
                  <a:cubicBezTo>
                    <a:pt x="10344" y="103188"/>
                    <a:pt x="1878" y="96422"/>
                    <a:pt x="184" y="86272"/>
                  </a:cubicBezTo>
                  <a:cubicBezTo>
                    <a:pt x="-1509" y="76123"/>
                    <a:pt x="8651" y="65973"/>
                    <a:pt x="22198" y="64281"/>
                  </a:cubicBezTo>
                  <a:cubicBezTo>
                    <a:pt x="23891" y="64281"/>
                    <a:pt x="25584" y="64281"/>
                    <a:pt x="25584" y="64281"/>
                  </a:cubicBezTo>
                  <a:cubicBezTo>
                    <a:pt x="30664" y="64281"/>
                    <a:pt x="35744" y="65973"/>
                    <a:pt x="39131" y="67665"/>
                  </a:cubicBezTo>
                  <a:cubicBezTo>
                    <a:pt x="39131" y="67665"/>
                    <a:pt x="39131" y="67665"/>
                    <a:pt x="30664"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Freeform 46">
              <a:extLst>
                <a:ext uri="{FF2B5EF4-FFF2-40B4-BE49-F238E27FC236}">
                  <a16:creationId xmlns:a16="http://schemas.microsoft.com/office/drawing/2014/main" id="{1C32DC4E-F1E5-372F-E8E6-37A9CB302A2A}"/>
                </a:ext>
              </a:extLst>
            </p:cNvPr>
            <p:cNvSpPr>
              <a:spLocks/>
            </p:cNvSpPr>
            <p:nvPr/>
          </p:nvSpPr>
          <p:spPr bwMode="auto">
            <a:xfrm>
              <a:off x="8383170" y="4705351"/>
              <a:ext cx="95250" cy="136525"/>
            </a:xfrm>
            <a:custGeom>
              <a:avLst/>
              <a:gdLst>
                <a:gd name="T0" fmla="*/ 24 w 60"/>
                <a:gd name="T1" fmla="*/ 22 h 86"/>
                <a:gd name="T2" fmla="*/ 27 w 60"/>
                <a:gd name="T3" fmla="*/ 35 h 86"/>
                <a:gd name="T4" fmla="*/ 49 w 60"/>
                <a:gd name="T5" fmla="*/ 30 h 86"/>
                <a:gd name="T6" fmla="*/ 52 w 60"/>
                <a:gd name="T7" fmla="*/ 47 h 86"/>
                <a:gd name="T8" fmla="*/ 30 w 60"/>
                <a:gd name="T9" fmla="*/ 51 h 86"/>
                <a:gd name="T10" fmla="*/ 33 w 60"/>
                <a:gd name="T11" fmla="*/ 65 h 86"/>
                <a:gd name="T12" fmla="*/ 56 w 60"/>
                <a:gd name="T13" fmla="*/ 59 h 86"/>
                <a:gd name="T14" fmla="*/ 60 w 60"/>
                <a:gd name="T15" fmla="*/ 76 h 86"/>
                <a:gd name="T16" fmla="*/ 17 w 60"/>
                <a:gd name="T17" fmla="*/ 86 h 86"/>
                <a:gd name="T18" fmla="*/ 0 w 60"/>
                <a:gd name="T19" fmla="*/ 10 h 86"/>
                <a:gd name="T20" fmla="*/ 44 w 60"/>
                <a:gd name="T21" fmla="*/ 0 h 86"/>
                <a:gd name="T22" fmla="*/ 47 w 60"/>
                <a:gd name="T23" fmla="*/ 17 h 86"/>
                <a:gd name="T24" fmla="*/ 24 w 60"/>
                <a:gd name="T25"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6">
                  <a:moveTo>
                    <a:pt x="24" y="22"/>
                  </a:moveTo>
                  <a:lnTo>
                    <a:pt x="27" y="35"/>
                  </a:lnTo>
                  <a:lnTo>
                    <a:pt x="49" y="30"/>
                  </a:lnTo>
                  <a:lnTo>
                    <a:pt x="52" y="47"/>
                  </a:lnTo>
                  <a:lnTo>
                    <a:pt x="30" y="51"/>
                  </a:lnTo>
                  <a:lnTo>
                    <a:pt x="33" y="65"/>
                  </a:lnTo>
                  <a:lnTo>
                    <a:pt x="56" y="59"/>
                  </a:lnTo>
                  <a:lnTo>
                    <a:pt x="60" y="76"/>
                  </a:lnTo>
                  <a:lnTo>
                    <a:pt x="17" y="86"/>
                  </a:lnTo>
                  <a:lnTo>
                    <a:pt x="0" y="10"/>
                  </a:lnTo>
                  <a:lnTo>
                    <a:pt x="44" y="0"/>
                  </a:lnTo>
                  <a:lnTo>
                    <a:pt x="47" y="17"/>
                  </a:lnTo>
                  <a:lnTo>
                    <a:pt x="24"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3AC0009E-5131-3E1F-7615-F78B67C0B46B}"/>
                </a:ext>
              </a:extLst>
            </p:cNvPr>
            <p:cNvSpPr>
              <a:spLocks noEditPoints="1"/>
            </p:cNvSpPr>
            <p:nvPr/>
          </p:nvSpPr>
          <p:spPr bwMode="auto">
            <a:xfrm>
              <a:off x="8486358" y="4730751"/>
              <a:ext cx="93662" cy="80963"/>
            </a:xfrm>
            <a:custGeom>
              <a:avLst/>
              <a:gdLst>
                <a:gd name="T0" fmla="*/ 51 w 59"/>
                <a:gd name="T1" fmla="*/ 0 h 51"/>
                <a:gd name="T2" fmla="*/ 54 w 59"/>
                <a:gd name="T3" fmla="*/ 15 h 51"/>
                <a:gd name="T4" fmla="*/ 3 w 59"/>
                <a:gd name="T5" fmla="*/ 26 h 51"/>
                <a:gd name="T6" fmla="*/ 0 w 59"/>
                <a:gd name="T7" fmla="*/ 12 h 51"/>
                <a:gd name="T8" fmla="*/ 51 w 59"/>
                <a:gd name="T9" fmla="*/ 0 h 51"/>
                <a:gd name="T10" fmla="*/ 56 w 59"/>
                <a:gd name="T11" fmla="*/ 24 h 51"/>
                <a:gd name="T12" fmla="*/ 59 w 59"/>
                <a:gd name="T13" fmla="*/ 39 h 51"/>
                <a:gd name="T14" fmla="*/ 8 w 59"/>
                <a:gd name="T15" fmla="*/ 51 h 51"/>
                <a:gd name="T16" fmla="*/ 5 w 59"/>
                <a:gd name="T17" fmla="*/ 36 h 51"/>
                <a:gd name="T18" fmla="*/ 56 w 59"/>
                <a:gd name="T19"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1">
                  <a:moveTo>
                    <a:pt x="51" y="0"/>
                  </a:moveTo>
                  <a:lnTo>
                    <a:pt x="54" y="15"/>
                  </a:lnTo>
                  <a:lnTo>
                    <a:pt x="3" y="26"/>
                  </a:lnTo>
                  <a:lnTo>
                    <a:pt x="0" y="12"/>
                  </a:lnTo>
                  <a:lnTo>
                    <a:pt x="51" y="0"/>
                  </a:lnTo>
                  <a:close/>
                  <a:moveTo>
                    <a:pt x="56" y="24"/>
                  </a:moveTo>
                  <a:lnTo>
                    <a:pt x="59" y="39"/>
                  </a:lnTo>
                  <a:lnTo>
                    <a:pt x="8" y="51"/>
                  </a:lnTo>
                  <a:lnTo>
                    <a:pt x="5" y="36"/>
                  </a:lnTo>
                  <a:lnTo>
                    <a:pt x="56" y="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F013CBDF-DC22-B89E-1F7C-F921D1F34E7E}"/>
                </a:ext>
              </a:extLst>
            </p:cNvPr>
            <p:cNvSpPr>
              <a:spLocks/>
            </p:cNvSpPr>
            <p:nvPr/>
          </p:nvSpPr>
          <p:spPr bwMode="auto">
            <a:xfrm>
              <a:off x="8589545" y="4684713"/>
              <a:ext cx="155575" cy="112713"/>
            </a:xfrm>
            <a:custGeom>
              <a:avLst/>
              <a:gdLst>
                <a:gd name="T0" fmla="*/ 19 w 93"/>
                <a:gd name="T1" fmla="*/ 21 h 67"/>
                <a:gd name="T2" fmla="*/ 19 w 93"/>
                <a:gd name="T3" fmla="*/ 21 h 67"/>
                <a:gd name="T4" fmla="*/ 32 w 93"/>
                <a:gd name="T5" fmla="*/ 10 h 67"/>
                <a:gd name="T6" fmla="*/ 51 w 93"/>
                <a:gd name="T7" fmla="*/ 15 h 67"/>
                <a:gd name="T8" fmla="*/ 66 w 93"/>
                <a:gd name="T9" fmla="*/ 2 h 67"/>
                <a:gd name="T10" fmla="*/ 86 w 93"/>
                <a:gd name="T11" fmla="*/ 18 h 67"/>
                <a:gd name="T12" fmla="*/ 93 w 93"/>
                <a:gd name="T13" fmla="*/ 49 h 67"/>
                <a:gd name="T14" fmla="*/ 76 w 93"/>
                <a:gd name="T15" fmla="*/ 53 h 67"/>
                <a:gd name="T16" fmla="*/ 71 w 93"/>
                <a:gd name="T17" fmla="*/ 29 h 67"/>
                <a:gd name="T18" fmla="*/ 61 w 93"/>
                <a:gd name="T19" fmla="*/ 18 h 67"/>
                <a:gd name="T20" fmla="*/ 55 w 93"/>
                <a:gd name="T21" fmla="*/ 33 h 67"/>
                <a:gd name="T22" fmla="*/ 60 w 93"/>
                <a:gd name="T23" fmla="*/ 56 h 67"/>
                <a:gd name="T24" fmla="*/ 43 w 93"/>
                <a:gd name="T25" fmla="*/ 60 h 67"/>
                <a:gd name="T26" fmla="*/ 38 w 93"/>
                <a:gd name="T27" fmla="*/ 37 h 67"/>
                <a:gd name="T28" fmla="*/ 27 w 93"/>
                <a:gd name="T29" fmla="*/ 25 h 67"/>
                <a:gd name="T30" fmla="*/ 23 w 93"/>
                <a:gd name="T31" fmla="*/ 40 h 67"/>
                <a:gd name="T32" fmla="*/ 28 w 93"/>
                <a:gd name="T33" fmla="*/ 63 h 67"/>
                <a:gd name="T34" fmla="*/ 11 w 93"/>
                <a:gd name="T35" fmla="*/ 67 h 67"/>
                <a:gd name="T36" fmla="*/ 0 w 93"/>
                <a:gd name="T37" fmla="*/ 18 h 67"/>
                <a:gd name="T38" fmla="*/ 17 w 93"/>
                <a:gd name="T39" fmla="*/ 15 h 67"/>
                <a:gd name="T40" fmla="*/ 19 w 93"/>
                <a:gd name="T41" fmla="*/ 2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67">
                  <a:moveTo>
                    <a:pt x="19" y="21"/>
                  </a:moveTo>
                  <a:cubicBezTo>
                    <a:pt x="19" y="21"/>
                    <a:pt x="19" y="21"/>
                    <a:pt x="19" y="21"/>
                  </a:cubicBezTo>
                  <a:cubicBezTo>
                    <a:pt x="22" y="14"/>
                    <a:pt x="26" y="11"/>
                    <a:pt x="32" y="10"/>
                  </a:cubicBezTo>
                  <a:cubicBezTo>
                    <a:pt x="39" y="8"/>
                    <a:pt x="46" y="9"/>
                    <a:pt x="51" y="15"/>
                  </a:cubicBezTo>
                  <a:cubicBezTo>
                    <a:pt x="53" y="8"/>
                    <a:pt x="59" y="4"/>
                    <a:pt x="66" y="2"/>
                  </a:cubicBezTo>
                  <a:cubicBezTo>
                    <a:pt x="78" y="0"/>
                    <a:pt x="84" y="7"/>
                    <a:pt x="86" y="18"/>
                  </a:cubicBezTo>
                  <a:cubicBezTo>
                    <a:pt x="93" y="49"/>
                    <a:pt x="93" y="49"/>
                    <a:pt x="93" y="49"/>
                  </a:cubicBezTo>
                  <a:cubicBezTo>
                    <a:pt x="76" y="53"/>
                    <a:pt x="76" y="53"/>
                    <a:pt x="76" y="53"/>
                  </a:cubicBezTo>
                  <a:cubicBezTo>
                    <a:pt x="71" y="29"/>
                    <a:pt x="71" y="29"/>
                    <a:pt x="71" y="29"/>
                  </a:cubicBezTo>
                  <a:cubicBezTo>
                    <a:pt x="70" y="24"/>
                    <a:pt x="68" y="16"/>
                    <a:pt x="61" y="18"/>
                  </a:cubicBezTo>
                  <a:cubicBezTo>
                    <a:pt x="53" y="19"/>
                    <a:pt x="54" y="27"/>
                    <a:pt x="55" y="33"/>
                  </a:cubicBezTo>
                  <a:cubicBezTo>
                    <a:pt x="60" y="56"/>
                    <a:pt x="60" y="56"/>
                    <a:pt x="60" y="56"/>
                  </a:cubicBezTo>
                  <a:cubicBezTo>
                    <a:pt x="43" y="60"/>
                    <a:pt x="43" y="60"/>
                    <a:pt x="43" y="60"/>
                  </a:cubicBezTo>
                  <a:cubicBezTo>
                    <a:pt x="38" y="37"/>
                    <a:pt x="38" y="37"/>
                    <a:pt x="38" y="37"/>
                  </a:cubicBezTo>
                  <a:cubicBezTo>
                    <a:pt x="37" y="31"/>
                    <a:pt x="35" y="23"/>
                    <a:pt x="27" y="25"/>
                  </a:cubicBezTo>
                  <a:cubicBezTo>
                    <a:pt x="20" y="26"/>
                    <a:pt x="22" y="35"/>
                    <a:pt x="23" y="40"/>
                  </a:cubicBezTo>
                  <a:cubicBezTo>
                    <a:pt x="28" y="63"/>
                    <a:pt x="28" y="63"/>
                    <a:pt x="28" y="63"/>
                  </a:cubicBezTo>
                  <a:cubicBezTo>
                    <a:pt x="11" y="67"/>
                    <a:pt x="11" y="67"/>
                    <a:pt x="11" y="67"/>
                  </a:cubicBezTo>
                  <a:cubicBezTo>
                    <a:pt x="0" y="18"/>
                    <a:pt x="0" y="18"/>
                    <a:pt x="0" y="18"/>
                  </a:cubicBezTo>
                  <a:cubicBezTo>
                    <a:pt x="17" y="15"/>
                    <a:pt x="17" y="15"/>
                    <a:pt x="17" y="15"/>
                  </a:cubicBezTo>
                  <a:lnTo>
                    <a:pt x="19" y="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C307DE4-0DD8-4F78-FC3E-6D58D6AFAD95}"/>
                </a:ext>
              </a:extLst>
            </p:cNvPr>
            <p:cNvSpPr>
              <a:spLocks/>
            </p:cNvSpPr>
            <p:nvPr/>
          </p:nvSpPr>
          <p:spPr bwMode="auto">
            <a:xfrm>
              <a:off x="8743533" y="4668838"/>
              <a:ext cx="79375" cy="93663"/>
            </a:xfrm>
            <a:custGeom>
              <a:avLst/>
              <a:gdLst>
                <a:gd name="T0" fmla="*/ 40 w 47"/>
                <a:gd name="T1" fmla="*/ 16 h 56"/>
                <a:gd name="T2" fmla="*/ 31 w 47"/>
                <a:gd name="T3" fmla="*/ 14 h 56"/>
                <a:gd name="T4" fmla="*/ 21 w 47"/>
                <a:gd name="T5" fmla="*/ 29 h 56"/>
                <a:gd name="T6" fmla="*/ 36 w 47"/>
                <a:gd name="T7" fmla="*/ 38 h 56"/>
                <a:gd name="T8" fmla="*/ 44 w 47"/>
                <a:gd name="T9" fmla="*/ 33 h 56"/>
                <a:gd name="T10" fmla="*/ 47 w 47"/>
                <a:gd name="T11" fmla="*/ 48 h 56"/>
                <a:gd name="T12" fmla="*/ 36 w 47"/>
                <a:gd name="T13" fmla="*/ 53 h 56"/>
                <a:gd name="T14" fmla="*/ 4 w 47"/>
                <a:gd name="T15" fmla="*/ 33 h 56"/>
                <a:gd name="T16" fmla="*/ 25 w 47"/>
                <a:gd name="T17" fmla="*/ 1 h 56"/>
                <a:gd name="T18" fmla="*/ 37 w 47"/>
                <a:gd name="T19" fmla="*/ 1 h 56"/>
                <a:gd name="T20" fmla="*/ 40 w 47"/>
                <a:gd name="T21"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6">
                  <a:moveTo>
                    <a:pt x="40" y="16"/>
                  </a:moveTo>
                  <a:cubicBezTo>
                    <a:pt x="37" y="15"/>
                    <a:pt x="34" y="14"/>
                    <a:pt x="31" y="14"/>
                  </a:cubicBezTo>
                  <a:cubicBezTo>
                    <a:pt x="24" y="16"/>
                    <a:pt x="20" y="22"/>
                    <a:pt x="21" y="29"/>
                  </a:cubicBezTo>
                  <a:cubicBezTo>
                    <a:pt x="23" y="36"/>
                    <a:pt x="29" y="40"/>
                    <a:pt x="36" y="38"/>
                  </a:cubicBezTo>
                  <a:cubicBezTo>
                    <a:pt x="39" y="38"/>
                    <a:pt x="42" y="36"/>
                    <a:pt x="44" y="33"/>
                  </a:cubicBezTo>
                  <a:cubicBezTo>
                    <a:pt x="47" y="48"/>
                    <a:pt x="47" y="48"/>
                    <a:pt x="47" y="48"/>
                  </a:cubicBezTo>
                  <a:cubicBezTo>
                    <a:pt x="44" y="50"/>
                    <a:pt x="40" y="52"/>
                    <a:pt x="36" y="53"/>
                  </a:cubicBezTo>
                  <a:cubicBezTo>
                    <a:pt x="21" y="56"/>
                    <a:pt x="7" y="48"/>
                    <a:pt x="4" y="33"/>
                  </a:cubicBezTo>
                  <a:cubicBezTo>
                    <a:pt x="0" y="18"/>
                    <a:pt x="10" y="4"/>
                    <a:pt x="25" y="1"/>
                  </a:cubicBezTo>
                  <a:cubicBezTo>
                    <a:pt x="29" y="0"/>
                    <a:pt x="33" y="0"/>
                    <a:pt x="37" y="1"/>
                  </a:cubicBezTo>
                  <a:lnTo>
                    <a:pt x="40" y="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0">
              <a:extLst>
                <a:ext uri="{FF2B5EF4-FFF2-40B4-BE49-F238E27FC236}">
                  <a16:creationId xmlns:a16="http://schemas.microsoft.com/office/drawing/2014/main" id="{F346B31A-732B-7084-BAF0-83A6E85EC54C}"/>
                </a:ext>
              </a:extLst>
            </p:cNvPr>
            <p:cNvSpPr>
              <a:spLocks noEditPoints="1"/>
            </p:cNvSpPr>
            <p:nvPr/>
          </p:nvSpPr>
          <p:spPr bwMode="auto">
            <a:xfrm>
              <a:off x="8568908" y="4873626"/>
              <a:ext cx="165100" cy="185738"/>
            </a:xfrm>
            <a:custGeom>
              <a:avLst/>
              <a:gdLst>
                <a:gd name="T0" fmla="*/ 49 w 98"/>
                <a:gd name="T1" fmla="*/ 31 h 111"/>
                <a:gd name="T2" fmla="*/ 20 w 98"/>
                <a:gd name="T3" fmla="*/ 44 h 111"/>
                <a:gd name="T4" fmla="*/ 4 w 98"/>
                <a:gd name="T5" fmla="*/ 17 h 111"/>
                <a:gd name="T6" fmla="*/ 33 w 98"/>
                <a:gd name="T7" fmla="*/ 4 h 111"/>
                <a:gd name="T8" fmla="*/ 49 w 98"/>
                <a:gd name="T9" fmla="*/ 31 h 111"/>
                <a:gd name="T10" fmla="*/ 91 w 98"/>
                <a:gd name="T11" fmla="*/ 23 h 111"/>
                <a:gd name="T12" fmla="*/ 17 w 98"/>
                <a:gd name="T13" fmla="*/ 91 h 111"/>
                <a:gd name="T14" fmla="*/ 6 w 98"/>
                <a:gd name="T15" fmla="*/ 88 h 111"/>
                <a:gd name="T16" fmla="*/ 80 w 98"/>
                <a:gd name="T17" fmla="*/ 19 h 111"/>
                <a:gd name="T18" fmla="*/ 91 w 98"/>
                <a:gd name="T19" fmla="*/ 23 h 111"/>
                <a:gd name="T20" fmla="*/ 17 w 98"/>
                <a:gd name="T21" fmla="*/ 21 h 111"/>
                <a:gd name="T22" fmla="*/ 24 w 98"/>
                <a:gd name="T23" fmla="*/ 33 h 111"/>
                <a:gd name="T24" fmla="*/ 36 w 98"/>
                <a:gd name="T25" fmla="*/ 27 h 111"/>
                <a:gd name="T26" fmla="*/ 29 w 98"/>
                <a:gd name="T27" fmla="*/ 15 h 111"/>
                <a:gd name="T28" fmla="*/ 17 w 98"/>
                <a:gd name="T29" fmla="*/ 21 h 111"/>
                <a:gd name="T30" fmla="*/ 93 w 98"/>
                <a:gd name="T31" fmla="*/ 94 h 111"/>
                <a:gd name="T32" fmla="*/ 64 w 98"/>
                <a:gd name="T33" fmla="*/ 107 h 111"/>
                <a:gd name="T34" fmla="*/ 48 w 98"/>
                <a:gd name="T35" fmla="*/ 79 h 111"/>
                <a:gd name="T36" fmla="*/ 77 w 98"/>
                <a:gd name="T37" fmla="*/ 66 h 111"/>
                <a:gd name="T38" fmla="*/ 93 w 98"/>
                <a:gd name="T39" fmla="*/ 94 h 111"/>
                <a:gd name="T40" fmla="*/ 61 w 98"/>
                <a:gd name="T41" fmla="*/ 84 h 111"/>
                <a:gd name="T42" fmla="*/ 68 w 98"/>
                <a:gd name="T43" fmla="*/ 96 h 111"/>
                <a:gd name="T44" fmla="*/ 80 w 98"/>
                <a:gd name="T45" fmla="*/ 90 h 111"/>
                <a:gd name="T46" fmla="*/ 73 w 98"/>
                <a:gd name="T47" fmla="*/ 77 h 111"/>
                <a:gd name="T48" fmla="*/ 61 w 98"/>
                <a:gd name="T49" fmla="*/ 8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111">
                  <a:moveTo>
                    <a:pt x="49" y="31"/>
                  </a:moveTo>
                  <a:cubicBezTo>
                    <a:pt x="45" y="44"/>
                    <a:pt x="33" y="48"/>
                    <a:pt x="20" y="44"/>
                  </a:cubicBezTo>
                  <a:cubicBezTo>
                    <a:pt x="7" y="40"/>
                    <a:pt x="0" y="30"/>
                    <a:pt x="4" y="17"/>
                  </a:cubicBezTo>
                  <a:cubicBezTo>
                    <a:pt x="8" y="3"/>
                    <a:pt x="20" y="0"/>
                    <a:pt x="33" y="4"/>
                  </a:cubicBezTo>
                  <a:cubicBezTo>
                    <a:pt x="45" y="7"/>
                    <a:pt x="53" y="18"/>
                    <a:pt x="49" y="31"/>
                  </a:cubicBezTo>
                  <a:close/>
                  <a:moveTo>
                    <a:pt x="91" y="23"/>
                  </a:moveTo>
                  <a:cubicBezTo>
                    <a:pt x="17" y="91"/>
                    <a:pt x="17" y="91"/>
                    <a:pt x="17" y="91"/>
                  </a:cubicBezTo>
                  <a:cubicBezTo>
                    <a:pt x="6" y="88"/>
                    <a:pt x="6" y="88"/>
                    <a:pt x="6" y="88"/>
                  </a:cubicBezTo>
                  <a:cubicBezTo>
                    <a:pt x="80" y="19"/>
                    <a:pt x="80" y="19"/>
                    <a:pt x="80" y="19"/>
                  </a:cubicBezTo>
                  <a:lnTo>
                    <a:pt x="91" y="23"/>
                  </a:lnTo>
                  <a:close/>
                  <a:moveTo>
                    <a:pt x="17" y="21"/>
                  </a:moveTo>
                  <a:cubicBezTo>
                    <a:pt x="15" y="26"/>
                    <a:pt x="18" y="32"/>
                    <a:pt x="24" y="33"/>
                  </a:cubicBezTo>
                  <a:cubicBezTo>
                    <a:pt x="29" y="35"/>
                    <a:pt x="34" y="32"/>
                    <a:pt x="36" y="27"/>
                  </a:cubicBezTo>
                  <a:cubicBezTo>
                    <a:pt x="37" y="22"/>
                    <a:pt x="35" y="16"/>
                    <a:pt x="29" y="15"/>
                  </a:cubicBezTo>
                  <a:cubicBezTo>
                    <a:pt x="24" y="13"/>
                    <a:pt x="19" y="16"/>
                    <a:pt x="17" y="21"/>
                  </a:cubicBezTo>
                  <a:close/>
                  <a:moveTo>
                    <a:pt x="93" y="94"/>
                  </a:moveTo>
                  <a:cubicBezTo>
                    <a:pt x="89" y="107"/>
                    <a:pt x="77" y="111"/>
                    <a:pt x="64" y="107"/>
                  </a:cubicBezTo>
                  <a:cubicBezTo>
                    <a:pt x="52" y="103"/>
                    <a:pt x="44" y="93"/>
                    <a:pt x="48" y="79"/>
                  </a:cubicBezTo>
                  <a:cubicBezTo>
                    <a:pt x="52" y="66"/>
                    <a:pt x="65" y="62"/>
                    <a:pt x="77" y="66"/>
                  </a:cubicBezTo>
                  <a:cubicBezTo>
                    <a:pt x="89" y="70"/>
                    <a:pt x="98" y="80"/>
                    <a:pt x="93" y="94"/>
                  </a:cubicBezTo>
                  <a:close/>
                  <a:moveTo>
                    <a:pt x="61" y="84"/>
                  </a:moveTo>
                  <a:cubicBezTo>
                    <a:pt x="60" y="89"/>
                    <a:pt x="62" y="94"/>
                    <a:pt x="68" y="96"/>
                  </a:cubicBezTo>
                  <a:cubicBezTo>
                    <a:pt x="73" y="98"/>
                    <a:pt x="78" y="95"/>
                    <a:pt x="80" y="90"/>
                  </a:cubicBezTo>
                  <a:cubicBezTo>
                    <a:pt x="82" y="84"/>
                    <a:pt x="79" y="79"/>
                    <a:pt x="73" y="77"/>
                  </a:cubicBezTo>
                  <a:cubicBezTo>
                    <a:pt x="68" y="76"/>
                    <a:pt x="63" y="79"/>
                    <a:pt x="61"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1">
              <a:extLst>
                <a:ext uri="{FF2B5EF4-FFF2-40B4-BE49-F238E27FC236}">
                  <a16:creationId xmlns:a16="http://schemas.microsoft.com/office/drawing/2014/main" id="{77D57BD0-C1AE-6C19-2D32-F96FD239FB44}"/>
                </a:ext>
              </a:extLst>
            </p:cNvPr>
            <p:cNvSpPr>
              <a:spLocks/>
            </p:cNvSpPr>
            <p:nvPr/>
          </p:nvSpPr>
          <p:spPr bwMode="auto">
            <a:xfrm>
              <a:off x="8641933" y="3343275"/>
              <a:ext cx="190500" cy="139700"/>
            </a:xfrm>
            <a:custGeom>
              <a:avLst/>
              <a:gdLst>
                <a:gd name="T0" fmla="*/ 29 w 120"/>
                <a:gd name="T1" fmla="*/ 45 h 88"/>
                <a:gd name="T2" fmla="*/ 53 w 120"/>
                <a:gd name="T3" fmla="*/ 17 h 88"/>
                <a:gd name="T4" fmla="*/ 66 w 120"/>
                <a:gd name="T5" fmla="*/ 21 h 88"/>
                <a:gd name="T6" fmla="*/ 71 w 120"/>
                <a:gd name="T7" fmla="*/ 58 h 88"/>
                <a:gd name="T8" fmla="*/ 97 w 120"/>
                <a:gd name="T9" fmla="*/ 31 h 88"/>
                <a:gd name="T10" fmla="*/ 120 w 120"/>
                <a:gd name="T11" fmla="*/ 38 h 88"/>
                <a:gd name="T12" fmla="*/ 70 w 120"/>
                <a:gd name="T13" fmla="*/ 88 h 88"/>
                <a:gd name="T14" fmla="*/ 57 w 120"/>
                <a:gd name="T15" fmla="*/ 84 h 88"/>
                <a:gd name="T16" fmla="*/ 51 w 120"/>
                <a:gd name="T17" fmla="*/ 47 h 88"/>
                <a:gd name="T18" fmla="*/ 27 w 120"/>
                <a:gd name="T19" fmla="*/ 74 h 88"/>
                <a:gd name="T20" fmla="*/ 13 w 120"/>
                <a:gd name="T21" fmla="*/ 70 h 88"/>
                <a:gd name="T22" fmla="*/ 0 w 120"/>
                <a:gd name="T23" fmla="*/ 0 h 88"/>
                <a:gd name="T24" fmla="*/ 24 w 120"/>
                <a:gd name="T25" fmla="*/ 7 h 88"/>
                <a:gd name="T26" fmla="*/ 29 w 120"/>
                <a:gd name="T27"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8">
                  <a:moveTo>
                    <a:pt x="29" y="45"/>
                  </a:moveTo>
                  <a:lnTo>
                    <a:pt x="53" y="17"/>
                  </a:lnTo>
                  <a:lnTo>
                    <a:pt x="66" y="21"/>
                  </a:lnTo>
                  <a:lnTo>
                    <a:pt x="71" y="58"/>
                  </a:lnTo>
                  <a:lnTo>
                    <a:pt x="97" y="31"/>
                  </a:lnTo>
                  <a:lnTo>
                    <a:pt x="120" y="38"/>
                  </a:lnTo>
                  <a:lnTo>
                    <a:pt x="70" y="88"/>
                  </a:lnTo>
                  <a:lnTo>
                    <a:pt x="57" y="84"/>
                  </a:lnTo>
                  <a:lnTo>
                    <a:pt x="51" y="47"/>
                  </a:lnTo>
                  <a:lnTo>
                    <a:pt x="27" y="74"/>
                  </a:lnTo>
                  <a:lnTo>
                    <a:pt x="13" y="70"/>
                  </a:lnTo>
                  <a:lnTo>
                    <a:pt x="0" y="0"/>
                  </a:lnTo>
                  <a:lnTo>
                    <a:pt x="24" y="7"/>
                  </a:lnTo>
                  <a:lnTo>
                    <a:pt x="29" y="4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2">
              <a:extLst>
                <a:ext uri="{FF2B5EF4-FFF2-40B4-BE49-F238E27FC236}">
                  <a16:creationId xmlns:a16="http://schemas.microsoft.com/office/drawing/2014/main" id="{B50737DD-227B-095A-8A2C-425C3CC9B835}"/>
                </a:ext>
              </a:extLst>
            </p:cNvPr>
            <p:cNvSpPr>
              <a:spLocks noEditPoints="1"/>
            </p:cNvSpPr>
            <p:nvPr/>
          </p:nvSpPr>
          <p:spPr bwMode="auto">
            <a:xfrm>
              <a:off x="8448258" y="3735388"/>
              <a:ext cx="58737" cy="158750"/>
            </a:xfrm>
            <a:custGeom>
              <a:avLst/>
              <a:gdLst>
                <a:gd name="T0" fmla="*/ 21 w 35"/>
                <a:gd name="T1" fmla="*/ 95 h 95"/>
                <a:gd name="T2" fmla="*/ 0 w 35"/>
                <a:gd name="T3" fmla="*/ 92 h 95"/>
                <a:gd name="T4" fmla="*/ 9 w 35"/>
                <a:gd name="T5" fmla="*/ 33 h 95"/>
                <a:gd name="T6" fmla="*/ 30 w 35"/>
                <a:gd name="T7" fmla="*/ 36 h 95"/>
                <a:gd name="T8" fmla="*/ 21 w 35"/>
                <a:gd name="T9" fmla="*/ 95 h 95"/>
                <a:gd name="T10" fmla="*/ 34 w 35"/>
                <a:gd name="T11" fmla="*/ 14 h 95"/>
                <a:gd name="T12" fmla="*/ 21 w 35"/>
                <a:gd name="T13" fmla="*/ 24 h 95"/>
                <a:gd name="T14" fmla="*/ 11 w 35"/>
                <a:gd name="T15" fmla="*/ 11 h 95"/>
                <a:gd name="T16" fmla="*/ 24 w 35"/>
                <a:gd name="T17" fmla="*/ 1 h 95"/>
                <a:gd name="T18" fmla="*/ 34 w 3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95">
                  <a:moveTo>
                    <a:pt x="21" y="95"/>
                  </a:moveTo>
                  <a:cubicBezTo>
                    <a:pt x="0" y="92"/>
                    <a:pt x="0" y="92"/>
                    <a:pt x="0" y="92"/>
                  </a:cubicBezTo>
                  <a:cubicBezTo>
                    <a:pt x="9" y="33"/>
                    <a:pt x="9" y="33"/>
                    <a:pt x="9" y="33"/>
                  </a:cubicBezTo>
                  <a:cubicBezTo>
                    <a:pt x="30" y="36"/>
                    <a:pt x="30" y="36"/>
                    <a:pt x="30" y="36"/>
                  </a:cubicBezTo>
                  <a:lnTo>
                    <a:pt x="21" y="95"/>
                  </a:lnTo>
                  <a:close/>
                  <a:moveTo>
                    <a:pt x="34" y="14"/>
                  </a:moveTo>
                  <a:cubicBezTo>
                    <a:pt x="33" y="20"/>
                    <a:pt x="27" y="25"/>
                    <a:pt x="21" y="24"/>
                  </a:cubicBezTo>
                  <a:cubicBezTo>
                    <a:pt x="14" y="23"/>
                    <a:pt x="10" y="17"/>
                    <a:pt x="11" y="11"/>
                  </a:cubicBezTo>
                  <a:cubicBezTo>
                    <a:pt x="11" y="4"/>
                    <a:pt x="18" y="0"/>
                    <a:pt x="24" y="1"/>
                  </a:cubicBezTo>
                  <a:cubicBezTo>
                    <a:pt x="30" y="2"/>
                    <a:pt x="35" y="8"/>
                    <a:pt x="34" y="1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53">
              <a:extLst>
                <a:ext uri="{FF2B5EF4-FFF2-40B4-BE49-F238E27FC236}">
                  <a16:creationId xmlns:a16="http://schemas.microsoft.com/office/drawing/2014/main" id="{F5CDB162-C3B8-9C0C-0CEA-4FD1FE0AF898}"/>
                </a:ext>
              </a:extLst>
            </p:cNvPr>
            <p:cNvSpPr>
              <a:spLocks/>
            </p:cNvSpPr>
            <p:nvPr/>
          </p:nvSpPr>
          <p:spPr bwMode="auto">
            <a:xfrm>
              <a:off x="8516520" y="3805238"/>
              <a:ext cx="103187" cy="103188"/>
            </a:xfrm>
            <a:custGeom>
              <a:avLst/>
              <a:gdLst>
                <a:gd name="T0" fmla="*/ 28 w 65"/>
                <a:gd name="T1" fmla="*/ 0 h 65"/>
                <a:gd name="T2" fmla="*/ 46 w 65"/>
                <a:gd name="T3" fmla="*/ 2 h 65"/>
                <a:gd name="T4" fmla="*/ 42 w 65"/>
                <a:gd name="T5" fmla="*/ 25 h 65"/>
                <a:gd name="T6" fmla="*/ 65 w 65"/>
                <a:gd name="T7" fmla="*/ 28 h 65"/>
                <a:gd name="T8" fmla="*/ 62 w 65"/>
                <a:gd name="T9" fmla="*/ 46 h 65"/>
                <a:gd name="T10" fmla="*/ 40 w 65"/>
                <a:gd name="T11" fmla="*/ 43 h 65"/>
                <a:gd name="T12" fmla="*/ 37 w 65"/>
                <a:gd name="T13" fmla="*/ 65 h 65"/>
                <a:gd name="T14" fmla="*/ 19 w 65"/>
                <a:gd name="T15" fmla="*/ 62 h 65"/>
                <a:gd name="T16" fmla="*/ 22 w 65"/>
                <a:gd name="T17" fmla="*/ 41 h 65"/>
                <a:gd name="T18" fmla="*/ 0 w 65"/>
                <a:gd name="T19" fmla="*/ 37 h 65"/>
                <a:gd name="T20" fmla="*/ 2 w 65"/>
                <a:gd name="T21" fmla="*/ 18 h 65"/>
                <a:gd name="T22" fmla="*/ 24 w 65"/>
                <a:gd name="T23" fmla="*/ 22 h 65"/>
                <a:gd name="T24" fmla="*/ 28 w 65"/>
                <a:gd name="T2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65">
                  <a:moveTo>
                    <a:pt x="28" y="0"/>
                  </a:moveTo>
                  <a:lnTo>
                    <a:pt x="46" y="2"/>
                  </a:lnTo>
                  <a:lnTo>
                    <a:pt x="42" y="25"/>
                  </a:lnTo>
                  <a:lnTo>
                    <a:pt x="65" y="28"/>
                  </a:lnTo>
                  <a:lnTo>
                    <a:pt x="62" y="46"/>
                  </a:lnTo>
                  <a:lnTo>
                    <a:pt x="40" y="43"/>
                  </a:lnTo>
                  <a:lnTo>
                    <a:pt x="37" y="65"/>
                  </a:lnTo>
                  <a:lnTo>
                    <a:pt x="19" y="62"/>
                  </a:lnTo>
                  <a:lnTo>
                    <a:pt x="22" y="41"/>
                  </a:lnTo>
                  <a:lnTo>
                    <a:pt x="0" y="37"/>
                  </a:lnTo>
                  <a:lnTo>
                    <a:pt x="2" y="18"/>
                  </a:lnTo>
                  <a:lnTo>
                    <a:pt x="24" y="22"/>
                  </a:lnTo>
                  <a:lnTo>
                    <a:pt x="2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4">
              <a:extLst>
                <a:ext uri="{FF2B5EF4-FFF2-40B4-BE49-F238E27FC236}">
                  <a16:creationId xmlns:a16="http://schemas.microsoft.com/office/drawing/2014/main" id="{84952C0C-2786-F0E4-061D-9A9FE40208DA}"/>
                </a:ext>
              </a:extLst>
            </p:cNvPr>
            <p:cNvSpPr>
              <a:spLocks noEditPoints="1"/>
            </p:cNvSpPr>
            <p:nvPr/>
          </p:nvSpPr>
          <p:spPr bwMode="auto">
            <a:xfrm>
              <a:off x="8635583" y="3767138"/>
              <a:ext cx="134937" cy="165100"/>
            </a:xfrm>
            <a:custGeom>
              <a:avLst/>
              <a:gdLst>
                <a:gd name="T0" fmla="*/ 47 w 80"/>
                <a:gd name="T1" fmla="*/ 89 h 98"/>
                <a:gd name="T2" fmla="*/ 46 w 80"/>
                <a:gd name="T3" fmla="*/ 89 h 98"/>
                <a:gd name="T4" fmla="*/ 28 w 80"/>
                <a:gd name="T5" fmla="*/ 95 h 98"/>
                <a:gd name="T6" fmla="*/ 2 w 80"/>
                <a:gd name="T7" fmla="*/ 59 h 98"/>
                <a:gd name="T8" fmla="*/ 36 w 80"/>
                <a:gd name="T9" fmla="*/ 32 h 98"/>
                <a:gd name="T10" fmla="*/ 53 w 80"/>
                <a:gd name="T11" fmla="*/ 42 h 98"/>
                <a:gd name="T12" fmla="*/ 59 w 80"/>
                <a:gd name="T13" fmla="*/ 0 h 98"/>
                <a:gd name="T14" fmla="*/ 80 w 80"/>
                <a:gd name="T15" fmla="*/ 3 h 98"/>
                <a:gd name="T16" fmla="*/ 67 w 80"/>
                <a:gd name="T17" fmla="*/ 98 h 98"/>
                <a:gd name="T18" fmla="*/ 46 w 80"/>
                <a:gd name="T19" fmla="*/ 95 h 98"/>
                <a:gd name="T20" fmla="*/ 47 w 80"/>
                <a:gd name="T21" fmla="*/ 89 h 98"/>
                <a:gd name="T22" fmla="*/ 24 w 80"/>
                <a:gd name="T23" fmla="*/ 62 h 98"/>
                <a:gd name="T24" fmla="*/ 35 w 80"/>
                <a:gd name="T25" fmla="*/ 77 h 98"/>
                <a:gd name="T26" fmla="*/ 51 w 80"/>
                <a:gd name="T27" fmla="*/ 66 h 98"/>
                <a:gd name="T28" fmla="*/ 39 w 80"/>
                <a:gd name="T29" fmla="*/ 51 h 98"/>
                <a:gd name="T30" fmla="*/ 24 w 80"/>
                <a:gd name="T31"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98">
                  <a:moveTo>
                    <a:pt x="47" y="89"/>
                  </a:moveTo>
                  <a:cubicBezTo>
                    <a:pt x="46" y="89"/>
                    <a:pt x="46" y="89"/>
                    <a:pt x="46" y="89"/>
                  </a:cubicBezTo>
                  <a:cubicBezTo>
                    <a:pt x="42" y="94"/>
                    <a:pt x="34" y="96"/>
                    <a:pt x="28" y="95"/>
                  </a:cubicBezTo>
                  <a:cubicBezTo>
                    <a:pt x="10" y="92"/>
                    <a:pt x="0" y="76"/>
                    <a:pt x="2" y="59"/>
                  </a:cubicBezTo>
                  <a:cubicBezTo>
                    <a:pt x="5" y="42"/>
                    <a:pt x="19" y="30"/>
                    <a:pt x="36" y="32"/>
                  </a:cubicBezTo>
                  <a:cubicBezTo>
                    <a:pt x="43" y="33"/>
                    <a:pt x="50" y="37"/>
                    <a:pt x="53" y="42"/>
                  </a:cubicBezTo>
                  <a:cubicBezTo>
                    <a:pt x="59" y="0"/>
                    <a:pt x="59" y="0"/>
                    <a:pt x="59" y="0"/>
                  </a:cubicBezTo>
                  <a:cubicBezTo>
                    <a:pt x="80" y="3"/>
                    <a:pt x="80" y="3"/>
                    <a:pt x="80" y="3"/>
                  </a:cubicBezTo>
                  <a:cubicBezTo>
                    <a:pt x="67" y="98"/>
                    <a:pt x="67" y="98"/>
                    <a:pt x="67" y="98"/>
                  </a:cubicBezTo>
                  <a:cubicBezTo>
                    <a:pt x="46" y="95"/>
                    <a:pt x="46" y="95"/>
                    <a:pt x="46" y="95"/>
                  </a:cubicBezTo>
                  <a:lnTo>
                    <a:pt x="47" y="89"/>
                  </a:lnTo>
                  <a:close/>
                  <a:moveTo>
                    <a:pt x="24" y="62"/>
                  </a:moveTo>
                  <a:cubicBezTo>
                    <a:pt x="23" y="70"/>
                    <a:pt x="27" y="76"/>
                    <a:pt x="35" y="77"/>
                  </a:cubicBezTo>
                  <a:cubicBezTo>
                    <a:pt x="44" y="79"/>
                    <a:pt x="50" y="74"/>
                    <a:pt x="51" y="66"/>
                  </a:cubicBezTo>
                  <a:cubicBezTo>
                    <a:pt x="52" y="59"/>
                    <a:pt x="48" y="52"/>
                    <a:pt x="39" y="51"/>
                  </a:cubicBezTo>
                  <a:cubicBezTo>
                    <a:pt x="31" y="50"/>
                    <a:pt x="25" y="55"/>
                    <a:pt x="24"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5">
              <a:extLst>
                <a:ext uri="{FF2B5EF4-FFF2-40B4-BE49-F238E27FC236}">
                  <a16:creationId xmlns:a16="http://schemas.microsoft.com/office/drawing/2014/main" id="{ABD548F9-5D0B-F359-248B-9039FC9F15B7}"/>
                </a:ext>
              </a:extLst>
            </p:cNvPr>
            <p:cNvSpPr>
              <a:spLocks noEditPoints="1"/>
            </p:cNvSpPr>
            <p:nvPr/>
          </p:nvSpPr>
          <p:spPr bwMode="auto">
            <a:xfrm>
              <a:off x="8165683" y="3625850"/>
              <a:ext cx="161925" cy="198438"/>
            </a:xfrm>
            <a:custGeom>
              <a:avLst/>
              <a:gdLst>
                <a:gd name="T0" fmla="*/ 20 w 102"/>
                <a:gd name="T1" fmla="*/ 91 h 125"/>
                <a:gd name="T2" fmla="*/ 13 w 102"/>
                <a:gd name="T3" fmla="*/ 122 h 125"/>
                <a:gd name="T4" fmla="*/ 0 w 102"/>
                <a:gd name="T5" fmla="*/ 125 h 125"/>
                <a:gd name="T6" fmla="*/ 24 w 102"/>
                <a:gd name="T7" fmla="*/ 0 h 125"/>
                <a:gd name="T8" fmla="*/ 102 w 102"/>
                <a:gd name="T9" fmla="*/ 101 h 125"/>
                <a:gd name="T10" fmla="*/ 89 w 102"/>
                <a:gd name="T11" fmla="*/ 104 h 125"/>
                <a:gd name="T12" fmla="*/ 69 w 102"/>
                <a:gd name="T13" fmla="*/ 79 h 125"/>
                <a:gd name="T14" fmla="*/ 20 w 102"/>
                <a:gd name="T15" fmla="*/ 91 h 125"/>
                <a:gd name="T16" fmla="*/ 31 w 102"/>
                <a:gd name="T17" fmla="*/ 30 h 125"/>
                <a:gd name="T18" fmla="*/ 23 w 102"/>
                <a:gd name="T19" fmla="*/ 77 h 125"/>
                <a:gd name="T20" fmla="*/ 61 w 102"/>
                <a:gd name="T21" fmla="*/ 69 h 125"/>
                <a:gd name="T22" fmla="*/ 31 w 102"/>
                <a:gd name="T2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25">
                  <a:moveTo>
                    <a:pt x="20" y="91"/>
                  </a:moveTo>
                  <a:lnTo>
                    <a:pt x="13" y="122"/>
                  </a:lnTo>
                  <a:lnTo>
                    <a:pt x="0" y="125"/>
                  </a:lnTo>
                  <a:lnTo>
                    <a:pt x="24" y="0"/>
                  </a:lnTo>
                  <a:lnTo>
                    <a:pt x="102" y="101"/>
                  </a:lnTo>
                  <a:lnTo>
                    <a:pt x="89" y="104"/>
                  </a:lnTo>
                  <a:lnTo>
                    <a:pt x="69" y="79"/>
                  </a:lnTo>
                  <a:lnTo>
                    <a:pt x="20" y="91"/>
                  </a:lnTo>
                  <a:close/>
                  <a:moveTo>
                    <a:pt x="31" y="30"/>
                  </a:moveTo>
                  <a:lnTo>
                    <a:pt x="23" y="77"/>
                  </a:lnTo>
                  <a:lnTo>
                    <a:pt x="61" y="69"/>
                  </a:lnTo>
                  <a:lnTo>
                    <a:pt x="31" y="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6">
              <a:extLst>
                <a:ext uri="{FF2B5EF4-FFF2-40B4-BE49-F238E27FC236}">
                  <a16:creationId xmlns:a16="http://schemas.microsoft.com/office/drawing/2014/main" id="{07C8BD65-5B01-6EBD-7DA0-3369D98FB437}"/>
                </a:ext>
              </a:extLst>
            </p:cNvPr>
            <p:cNvSpPr>
              <a:spLocks/>
            </p:cNvSpPr>
            <p:nvPr/>
          </p:nvSpPr>
          <p:spPr bwMode="auto">
            <a:xfrm>
              <a:off x="8681620" y="4248151"/>
              <a:ext cx="131762" cy="192088"/>
            </a:xfrm>
            <a:custGeom>
              <a:avLst/>
              <a:gdLst>
                <a:gd name="T0" fmla="*/ 33 w 79"/>
                <a:gd name="T1" fmla="*/ 49 h 114"/>
                <a:gd name="T2" fmla="*/ 49 w 79"/>
                <a:gd name="T3" fmla="*/ 28 h 114"/>
                <a:gd name="T4" fmla="*/ 28 w 79"/>
                <a:gd name="T5" fmla="*/ 15 h 114"/>
                <a:gd name="T6" fmla="*/ 14 w 79"/>
                <a:gd name="T7" fmla="*/ 33 h 114"/>
                <a:gd name="T8" fmla="*/ 1 w 79"/>
                <a:gd name="T9" fmla="*/ 36 h 114"/>
                <a:gd name="T10" fmla="*/ 25 w 79"/>
                <a:gd name="T11" fmla="*/ 4 h 114"/>
                <a:gd name="T12" fmla="*/ 61 w 79"/>
                <a:gd name="T13" fmla="*/ 24 h 114"/>
                <a:gd name="T14" fmla="*/ 54 w 79"/>
                <a:gd name="T15" fmla="*/ 50 h 114"/>
                <a:gd name="T16" fmla="*/ 74 w 79"/>
                <a:gd name="T17" fmla="*/ 72 h 114"/>
                <a:gd name="T18" fmla="*/ 49 w 79"/>
                <a:gd name="T19" fmla="*/ 110 h 114"/>
                <a:gd name="T20" fmla="*/ 11 w 79"/>
                <a:gd name="T21" fmla="*/ 90 h 114"/>
                <a:gd name="T22" fmla="*/ 23 w 79"/>
                <a:gd name="T23" fmla="*/ 88 h 114"/>
                <a:gd name="T24" fmla="*/ 47 w 79"/>
                <a:gd name="T25" fmla="*/ 99 h 114"/>
                <a:gd name="T26" fmla="*/ 62 w 79"/>
                <a:gd name="T27" fmla="*/ 74 h 114"/>
                <a:gd name="T28" fmla="*/ 36 w 79"/>
                <a:gd name="T29" fmla="*/ 60 h 114"/>
                <a:gd name="T30" fmla="*/ 33 w 79"/>
                <a:gd name="T31"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33" y="49"/>
                  </a:moveTo>
                  <a:cubicBezTo>
                    <a:pt x="44" y="47"/>
                    <a:pt x="52" y="40"/>
                    <a:pt x="49" y="28"/>
                  </a:cubicBezTo>
                  <a:cubicBezTo>
                    <a:pt x="47" y="18"/>
                    <a:pt x="38" y="12"/>
                    <a:pt x="28" y="15"/>
                  </a:cubicBezTo>
                  <a:cubicBezTo>
                    <a:pt x="18" y="17"/>
                    <a:pt x="13" y="24"/>
                    <a:pt x="14" y="33"/>
                  </a:cubicBezTo>
                  <a:cubicBezTo>
                    <a:pt x="1" y="36"/>
                    <a:pt x="1" y="36"/>
                    <a:pt x="1" y="36"/>
                  </a:cubicBezTo>
                  <a:cubicBezTo>
                    <a:pt x="0" y="19"/>
                    <a:pt x="9" y="8"/>
                    <a:pt x="25" y="4"/>
                  </a:cubicBezTo>
                  <a:cubicBezTo>
                    <a:pt x="42" y="0"/>
                    <a:pt x="57" y="7"/>
                    <a:pt x="61" y="24"/>
                  </a:cubicBezTo>
                  <a:cubicBezTo>
                    <a:pt x="64" y="34"/>
                    <a:pt x="61" y="43"/>
                    <a:pt x="54" y="50"/>
                  </a:cubicBezTo>
                  <a:cubicBezTo>
                    <a:pt x="65" y="53"/>
                    <a:pt x="72" y="61"/>
                    <a:pt x="74" y="72"/>
                  </a:cubicBezTo>
                  <a:cubicBezTo>
                    <a:pt x="79" y="91"/>
                    <a:pt x="67" y="106"/>
                    <a:pt x="49" y="110"/>
                  </a:cubicBezTo>
                  <a:cubicBezTo>
                    <a:pt x="33" y="114"/>
                    <a:pt x="16" y="107"/>
                    <a:pt x="11" y="90"/>
                  </a:cubicBezTo>
                  <a:cubicBezTo>
                    <a:pt x="23" y="88"/>
                    <a:pt x="23" y="88"/>
                    <a:pt x="23" y="88"/>
                  </a:cubicBezTo>
                  <a:cubicBezTo>
                    <a:pt x="27" y="97"/>
                    <a:pt x="37" y="101"/>
                    <a:pt x="47" y="99"/>
                  </a:cubicBezTo>
                  <a:cubicBezTo>
                    <a:pt x="58" y="96"/>
                    <a:pt x="64" y="86"/>
                    <a:pt x="62" y="74"/>
                  </a:cubicBezTo>
                  <a:cubicBezTo>
                    <a:pt x="59" y="61"/>
                    <a:pt x="48" y="56"/>
                    <a:pt x="36" y="60"/>
                  </a:cubicBezTo>
                  <a:lnTo>
                    <a:pt x="33" y="49"/>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7">
              <a:extLst>
                <a:ext uri="{FF2B5EF4-FFF2-40B4-BE49-F238E27FC236}">
                  <a16:creationId xmlns:a16="http://schemas.microsoft.com/office/drawing/2014/main" id="{4AF6252C-1FE5-F33F-86E1-8D9BC7E986BE}"/>
                </a:ext>
              </a:extLst>
            </p:cNvPr>
            <p:cNvSpPr>
              <a:spLocks/>
            </p:cNvSpPr>
            <p:nvPr/>
          </p:nvSpPr>
          <p:spPr bwMode="auto">
            <a:xfrm>
              <a:off x="8794333" y="4581526"/>
              <a:ext cx="61912" cy="74613"/>
            </a:xfrm>
            <a:custGeom>
              <a:avLst/>
              <a:gdLst>
                <a:gd name="T0" fmla="*/ 36 w 37"/>
                <a:gd name="T1" fmla="*/ 30 h 45"/>
                <a:gd name="T2" fmla="*/ 37 w 37"/>
                <a:gd name="T3" fmla="*/ 38 h 45"/>
                <a:gd name="T4" fmla="*/ 7 w 37"/>
                <a:gd name="T5" fmla="*/ 45 h 45"/>
                <a:gd name="T6" fmla="*/ 19 w 37"/>
                <a:gd name="T7" fmla="*/ 25 h 45"/>
                <a:gd name="T8" fmla="*/ 21 w 37"/>
                <a:gd name="T9" fmla="*/ 14 h 45"/>
                <a:gd name="T10" fmla="*/ 15 w 37"/>
                <a:gd name="T11" fmla="*/ 10 h 45"/>
                <a:gd name="T12" fmla="*/ 12 w 37"/>
                <a:gd name="T13" fmla="*/ 16 h 45"/>
                <a:gd name="T14" fmla="*/ 13 w 37"/>
                <a:gd name="T15" fmla="*/ 17 h 45"/>
                <a:gd name="T16" fmla="*/ 2 w 37"/>
                <a:gd name="T17" fmla="*/ 20 h 45"/>
                <a:gd name="T18" fmla="*/ 14 w 37"/>
                <a:gd name="T19" fmla="*/ 2 h 45"/>
                <a:gd name="T20" fmla="*/ 31 w 37"/>
                <a:gd name="T21" fmla="*/ 12 h 45"/>
                <a:gd name="T22" fmla="*/ 28 w 37"/>
                <a:gd name="T23" fmla="*/ 26 h 45"/>
                <a:gd name="T24" fmla="*/ 23 w 37"/>
                <a:gd name="T25" fmla="*/ 33 h 45"/>
                <a:gd name="T26" fmla="*/ 36 w 37"/>
                <a:gd name="T27"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5">
                  <a:moveTo>
                    <a:pt x="36" y="30"/>
                  </a:moveTo>
                  <a:cubicBezTo>
                    <a:pt x="37" y="38"/>
                    <a:pt x="37" y="38"/>
                    <a:pt x="37" y="38"/>
                  </a:cubicBezTo>
                  <a:cubicBezTo>
                    <a:pt x="7" y="45"/>
                    <a:pt x="7" y="45"/>
                    <a:pt x="7" y="45"/>
                  </a:cubicBezTo>
                  <a:cubicBezTo>
                    <a:pt x="19" y="25"/>
                    <a:pt x="19" y="25"/>
                    <a:pt x="19" y="25"/>
                  </a:cubicBezTo>
                  <a:cubicBezTo>
                    <a:pt x="20" y="22"/>
                    <a:pt x="22" y="18"/>
                    <a:pt x="21" y="14"/>
                  </a:cubicBezTo>
                  <a:cubicBezTo>
                    <a:pt x="20" y="12"/>
                    <a:pt x="18" y="10"/>
                    <a:pt x="15" y="10"/>
                  </a:cubicBezTo>
                  <a:cubicBezTo>
                    <a:pt x="13" y="11"/>
                    <a:pt x="12" y="13"/>
                    <a:pt x="12" y="16"/>
                  </a:cubicBezTo>
                  <a:cubicBezTo>
                    <a:pt x="12" y="16"/>
                    <a:pt x="13" y="17"/>
                    <a:pt x="13" y="17"/>
                  </a:cubicBezTo>
                  <a:cubicBezTo>
                    <a:pt x="2" y="20"/>
                    <a:pt x="2" y="20"/>
                    <a:pt x="2" y="20"/>
                  </a:cubicBezTo>
                  <a:cubicBezTo>
                    <a:pt x="0" y="11"/>
                    <a:pt x="5" y="4"/>
                    <a:pt x="14" y="2"/>
                  </a:cubicBezTo>
                  <a:cubicBezTo>
                    <a:pt x="22" y="0"/>
                    <a:pt x="30" y="4"/>
                    <a:pt x="31" y="12"/>
                  </a:cubicBezTo>
                  <a:cubicBezTo>
                    <a:pt x="33" y="18"/>
                    <a:pt x="31" y="21"/>
                    <a:pt x="28" y="26"/>
                  </a:cubicBezTo>
                  <a:cubicBezTo>
                    <a:pt x="23" y="33"/>
                    <a:pt x="23" y="33"/>
                    <a:pt x="23" y="33"/>
                  </a:cubicBezTo>
                  <a:lnTo>
                    <a:pt x="36" y="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5">
              <a:extLst>
                <a:ext uri="{FF2B5EF4-FFF2-40B4-BE49-F238E27FC236}">
                  <a16:creationId xmlns:a16="http://schemas.microsoft.com/office/drawing/2014/main" id="{FFF257A9-D683-200C-9E56-38F2A27F2CCC}"/>
                </a:ext>
              </a:extLst>
            </p:cNvPr>
            <p:cNvSpPr>
              <a:spLocks/>
            </p:cNvSpPr>
            <p:nvPr/>
          </p:nvSpPr>
          <p:spPr bwMode="auto">
            <a:xfrm>
              <a:off x="9145170" y="3744913"/>
              <a:ext cx="347662" cy="303213"/>
            </a:xfrm>
            <a:custGeom>
              <a:avLst/>
              <a:gdLst>
                <a:gd name="T0" fmla="*/ 119 w 207"/>
                <a:gd name="T1" fmla="*/ 118 h 180"/>
                <a:gd name="T2" fmla="*/ 95 w 207"/>
                <a:gd name="T3" fmla="*/ 141 h 180"/>
                <a:gd name="T4" fmla="*/ 75 w 207"/>
                <a:gd name="T5" fmla="*/ 168 h 180"/>
                <a:gd name="T6" fmla="*/ 58 w 207"/>
                <a:gd name="T7" fmla="*/ 172 h 180"/>
                <a:gd name="T8" fmla="*/ 71 w 207"/>
                <a:gd name="T9" fmla="*/ 153 h 180"/>
                <a:gd name="T10" fmla="*/ 81 w 207"/>
                <a:gd name="T11" fmla="*/ 128 h 180"/>
                <a:gd name="T12" fmla="*/ 78 w 207"/>
                <a:gd name="T13" fmla="*/ 106 h 180"/>
                <a:gd name="T14" fmla="*/ 47 w 207"/>
                <a:gd name="T15" fmla="*/ 105 h 180"/>
                <a:gd name="T16" fmla="*/ 22 w 207"/>
                <a:gd name="T17" fmla="*/ 92 h 180"/>
                <a:gd name="T18" fmla="*/ 51 w 207"/>
                <a:gd name="T19" fmla="*/ 85 h 180"/>
                <a:gd name="T20" fmla="*/ 80 w 207"/>
                <a:gd name="T21" fmla="*/ 75 h 180"/>
                <a:gd name="T22" fmla="*/ 82 w 207"/>
                <a:gd name="T23" fmla="*/ 53 h 180"/>
                <a:gd name="T24" fmla="*/ 75 w 207"/>
                <a:gd name="T25" fmla="*/ 27 h 180"/>
                <a:gd name="T26" fmla="*/ 65 w 207"/>
                <a:gd name="T27" fmla="*/ 10 h 180"/>
                <a:gd name="T28" fmla="*/ 77 w 207"/>
                <a:gd name="T29" fmla="*/ 8 h 180"/>
                <a:gd name="T30" fmla="*/ 104 w 207"/>
                <a:gd name="T31" fmla="*/ 48 h 180"/>
                <a:gd name="T32" fmla="*/ 117 w 207"/>
                <a:gd name="T33" fmla="*/ 70 h 180"/>
                <a:gd name="T34" fmla="*/ 151 w 207"/>
                <a:gd name="T35" fmla="*/ 56 h 180"/>
                <a:gd name="T36" fmla="*/ 175 w 207"/>
                <a:gd name="T37" fmla="*/ 44 h 180"/>
                <a:gd name="T38" fmla="*/ 163 w 207"/>
                <a:gd name="T39" fmla="*/ 71 h 180"/>
                <a:gd name="T40" fmla="*/ 138 w 207"/>
                <a:gd name="T41" fmla="*/ 95 h 180"/>
                <a:gd name="T42" fmla="*/ 143 w 207"/>
                <a:gd name="T43" fmla="*/ 113 h 180"/>
                <a:gd name="T44" fmla="*/ 161 w 207"/>
                <a:gd name="T45" fmla="*/ 141 h 180"/>
                <a:gd name="T46" fmla="*/ 163 w 207"/>
                <a:gd name="T47" fmla="*/ 160 h 180"/>
                <a:gd name="T48" fmla="*/ 150 w 207"/>
                <a:gd name="T49" fmla="*/ 157 h 180"/>
                <a:gd name="T50" fmla="*/ 139 w 207"/>
                <a:gd name="T51" fmla="*/ 136 h 180"/>
                <a:gd name="T52" fmla="*/ 130 w 207"/>
                <a:gd name="T53" fmla="*/ 126 h 180"/>
                <a:gd name="T54" fmla="*/ 119 w 207"/>
                <a:gd name="T55" fmla="*/ 11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7" h="180">
                  <a:moveTo>
                    <a:pt x="119" y="118"/>
                  </a:moveTo>
                  <a:cubicBezTo>
                    <a:pt x="104" y="108"/>
                    <a:pt x="99" y="130"/>
                    <a:pt x="95" y="141"/>
                  </a:cubicBezTo>
                  <a:cubicBezTo>
                    <a:pt x="91" y="152"/>
                    <a:pt x="81" y="162"/>
                    <a:pt x="75" y="168"/>
                  </a:cubicBezTo>
                  <a:cubicBezTo>
                    <a:pt x="70" y="173"/>
                    <a:pt x="57" y="180"/>
                    <a:pt x="58" y="172"/>
                  </a:cubicBezTo>
                  <a:cubicBezTo>
                    <a:pt x="60" y="165"/>
                    <a:pt x="68" y="159"/>
                    <a:pt x="71" y="153"/>
                  </a:cubicBezTo>
                  <a:cubicBezTo>
                    <a:pt x="76" y="145"/>
                    <a:pt x="79" y="137"/>
                    <a:pt x="81" y="128"/>
                  </a:cubicBezTo>
                  <a:cubicBezTo>
                    <a:pt x="82" y="124"/>
                    <a:pt x="87" y="109"/>
                    <a:pt x="78" y="106"/>
                  </a:cubicBezTo>
                  <a:cubicBezTo>
                    <a:pt x="68" y="104"/>
                    <a:pt x="58" y="105"/>
                    <a:pt x="47" y="105"/>
                  </a:cubicBezTo>
                  <a:cubicBezTo>
                    <a:pt x="39" y="105"/>
                    <a:pt x="0" y="104"/>
                    <a:pt x="22" y="92"/>
                  </a:cubicBezTo>
                  <a:cubicBezTo>
                    <a:pt x="31" y="87"/>
                    <a:pt x="42" y="87"/>
                    <a:pt x="51" y="85"/>
                  </a:cubicBezTo>
                  <a:cubicBezTo>
                    <a:pt x="58" y="85"/>
                    <a:pt x="76" y="83"/>
                    <a:pt x="80" y="75"/>
                  </a:cubicBezTo>
                  <a:cubicBezTo>
                    <a:pt x="83" y="69"/>
                    <a:pt x="83" y="60"/>
                    <a:pt x="82" y="53"/>
                  </a:cubicBezTo>
                  <a:cubicBezTo>
                    <a:pt x="80" y="44"/>
                    <a:pt x="79" y="35"/>
                    <a:pt x="75" y="27"/>
                  </a:cubicBezTo>
                  <a:cubicBezTo>
                    <a:pt x="73" y="21"/>
                    <a:pt x="69" y="14"/>
                    <a:pt x="65" y="10"/>
                  </a:cubicBezTo>
                  <a:cubicBezTo>
                    <a:pt x="56" y="0"/>
                    <a:pt x="72" y="5"/>
                    <a:pt x="77" y="8"/>
                  </a:cubicBezTo>
                  <a:cubicBezTo>
                    <a:pt x="94" y="20"/>
                    <a:pt x="100" y="32"/>
                    <a:pt x="104" y="48"/>
                  </a:cubicBezTo>
                  <a:cubicBezTo>
                    <a:pt x="106" y="54"/>
                    <a:pt x="111" y="67"/>
                    <a:pt x="117" y="70"/>
                  </a:cubicBezTo>
                  <a:cubicBezTo>
                    <a:pt x="126" y="74"/>
                    <a:pt x="143" y="61"/>
                    <a:pt x="151" y="56"/>
                  </a:cubicBezTo>
                  <a:cubicBezTo>
                    <a:pt x="159" y="52"/>
                    <a:pt x="166" y="48"/>
                    <a:pt x="175" y="44"/>
                  </a:cubicBezTo>
                  <a:cubicBezTo>
                    <a:pt x="207" y="33"/>
                    <a:pt x="177" y="61"/>
                    <a:pt x="163" y="71"/>
                  </a:cubicBezTo>
                  <a:cubicBezTo>
                    <a:pt x="152" y="80"/>
                    <a:pt x="141" y="83"/>
                    <a:pt x="138" y="95"/>
                  </a:cubicBezTo>
                  <a:cubicBezTo>
                    <a:pt x="136" y="102"/>
                    <a:pt x="139" y="108"/>
                    <a:pt x="143" y="113"/>
                  </a:cubicBezTo>
                  <a:cubicBezTo>
                    <a:pt x="150" y="121"/>
                    <a:pt x="157" y="131"/>
                    <a:pt x="161" y="141"/>
                  </a:cubicBezTo>
                  <a:cubicBezTo>
                    <a:pt x="162" y="145"/>
                    <a:pt x="165" y="158"/>
                    <a:pt x="163" y="160"/>
                  </a:cubicBezTo>
                  <a:cubicBezTo>
                    <a:pt x="160" y="167"/>
                    <a:pt x="153" y="163"/>
                    <a:pt x="150" y="157"/>
                  </a:cubicBezTo>
                  <a:cubicBezTo>
                    <a:pt x="147" y="149"/>
                    <a:pt x="144" y="142"/>
                    <a:pt x="139" y="136"/>
                  </a:cubicBezTo>
                  <a:cubicBezTo>
                    <a:pt x="136" y="133"/>
                    <a:pt x="133" y="129"/>
                    <a:pt x="130" y="126"/>
                  </a:cubicBezTo>
                  <a:cubicBezTo>
                    <a:pt x="127" y="122"/>
                    <a:pt x="123" y="120"/>
                    <a:pt x="119" y="11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Rectangle 48">
            <a:extLst>
              <a:ext uri="{FF2B5EF4-FFF2-40B4-BE49-F238E27FC236}">
                <a16:creationId xmlns:a16="http://schemas.microsoft.com/office/drawing/2014/main" id="{47E6BE43-AC73-1392-A46E-C85BFFB17402}"/>
              </a:ext>
            </a:extLst>
          </p:cNvPr>
          <p:cNvSpPr/>
          <p:nvPr/>
        </p:nvSpPr>
        <p:spPr>
          <a:xfrm>
            <a:off x="5695189" y="3956916"/>
            <a:ext cx="5801456" cy="369332"/>
          </a:xfrm>
          <a:prstGeom prst="rect">
            <a:avLst/>
          </a:prstGeom>
        </p:spPr>
        <p:txBody>
          <a:bodyPr wrap="square">
            <a:spAutoFit/>
          </a:bodyPr>
          <a:lstStyle/>
          <a:p>
            <a:pPr marL="358775" indent="-358775">
              <a:buFont typeface="Arial" panose="020B0604020202020204" pitchFamily="34" charset="0"/>
              <a:buChar char="•"/>
            </a:pPr>
            <a:r>
              <a:rPr lang="en-US" b="1" i="1" dirty="0">
                <a:solidFill>
                  <a:schemeClr val="accent1"/>
                </a:solidFill>
              </a:rPr>
              <a:t>Developments in AI enabled consulting</a:t>
            </a:r>
            <a:endParaRPr lang="en-US" dirty="0"/>
          </a:p>
        </p:txBody>
      </p:sp>
      <p:sp>
        <p:nvSpPr>
          <p:cNvPr id="50" name="Rectangle 49">
            <a:extLst>
              <a:ext uri="{FF2B5EF4-FFF2-40B4-BE49-F238E27FC236}">
                <a16:creationId xmlns:a16="http://schemas.microsoft.com/office/drawing/2014/main" id="{10BFCB2B-C450-9DC6-E21F-218B63AC3A2D}"/>
              </a:ext>
            </a:extLst>
          </p:cNvPr>
          <p:cNvSpPr/>
          <p:nvPr/>
        </p:nvSpPr>
        <p:spPr>
          <a:xfrm>
            <a:off x="5666614" y="4582193"/>
            <a:ext cx="5801456" cy="369332"/>
          </a:xfrm>
          <a:prstGeom prst="rect">
            <a:avLst/>
          </a:prstGeom>
        </p:spPr>
        <p:txBody>
          <a:bodyPr wrap="square">
            <a:spAutoFit/>
          </a:bodyPr>
          <a:lstStyle/>
          <a:p>
            <a:pPr marL="358775" indent="-358775">
              <a:buFont typeface="Arial" panose="020B0604020202020204" pitchFamily="34" charset="0"/>
              <a:buChar char="•"/>
            </a:pPr>
            <a:r>
              <a:rPr lang="en-US" b="1" i="1" dirty="0">
                <a:solidFill>
                  <a:schemeClr val="accent2"/>
                </a:solidFill>
              </a:rPr>
              <a:t>Introduction to the technologies</a:t>
            </a:r>
            <a:endParaRPr lang="en-US" dirty="0"/>
          </a:p>
        </p:txBody>
      </p:sp>
      <p:sp>
        <p:nvSpPr>
          <p:cNvPr id="51" name="Rectangle 50">
            <a:extLst>
              <a:ext uri="{FF2B5EF4-FFF2-40B4-BE49-F238E27FC236}">
                <a16:creationId xmlns:a16="http://schemas.microsoft.com/office/drawing/2014/main" id="{2D94087F-82FA-C8F0-41DE-CF03C9C24BD6}"/>
              </a:ext>
            </a:extLst>
          </p:cNvPr>
          <p:cNvSpPr/>
          <p:nvPr/>
        </p:nvSpPr>
        <p:spPr>
          <a:xfrm>
            <a:off x="5734052" y="5207470"/>
            <a:ext cx="5801456" cy="369332"/>
          </a:xfrm>
          <a:prstGeom prst="rect">
            <a:avLst/>
          </a:prstGeom>
        </p:spPr>
        <p:txBody>
          <a:bodyPr wrap="square">
            <a:spAutoFit/>
          </a:bodyPr>
          <a:lstStyle/>
          <a:p>
            <a:pPr marL="314325" indent="-314325">
              <a:buFont typeface="Arial" panose="020B0604020202020204" pitchFamily="34" charset="0"/>
              <a:buChar char="•"/>
            </a:pPr>
            <a:r>
              <a:rPr lang="en-US" b="1" i="1" dirty="0">
                <a:solidFill>
                  <a:schemeClr val="accent3"/>
                </a:solidFill>
              </a:rPr>
              <a:t>Achieving AI agency</a:t>
            </a:r>
          </a:p>
        </p:txBody>
      </p:sp>
      <p:sp>
        <p:nvSpPr>
          <p:cNvPr id="52" name="Rectangle 51">
            <a:extLst>
              <a:ext uri="{FF2B5EF4-FFF2-40B4-BE49-F238E27FC236}">
                <a16:creationId xmlns:a16="http://schemas.microsoft.com/office/drawing/2014/main" id="{EFB2D2A7-1254-529B-7370-D551E32DC65F}"/>
              </a:ext>
            </a:extLst>
          </p:cNvPr>
          <p:cNvSpPr/>
          <p:nvPr/>
        </p:nvSpPr>
        <p:spPr>
          <a:xfrm>
            <a:off x="5734979" y="5832748"/>
            <a:ext cx="5801456" cy="369332"/>
          </a:xfrm>
          <a:prstGeom prst="rect">
            <a:avLst/>
          </a:prstGeom>
        </p:spPr>
        <p:txBody>
          <a:bodyPr wrap="square">
            <a:spAutoFit/>
          </a:bodyPr>
          <a:lstStyle/>
          <a:p>
            <a:pPr marL="358775" indent="-358775">
              <a:buFont typeface="Arial" panose="020B0604020202020204" pitchFamily="34" charset="0"/>
              <a:buChar char="•"/>
            </a:pPr>
            <a:r>
              <a:rPr lang="en-US" b="1" i="1" dirty="0">
                <a:solidFill>
                  <a:schemeClr val="accent4"/>
                </a:solidFill>
              </a:rPr>
              <a:t>A golden age for consultancy?</a:t>
            </a:r>
            <a:endParaRPr lang="en-US" dirty="0"/>
          </a:p>
        </p:txBody>
      </p:sp>
      <p:sp>
        <p:nvSpPr>
          <p:cNvPr id="54" name="TextBox 53">
            <a:extLst>
              <a:ext uri="{FF2B5EF4-FFF2-40B4-BE49-F238E27FC236}">
                <a16:creationId xmlns:a16="http://schemas.microsoft.com/office/drawing/2014/main" id="{569E96E6-87EB-516D-9248-62CF39E8AA6F}"/>
              </a:ext>
            </a:extLst>
          </p:cNvPr>
          <p:cNvSpPr txBox="1"/>
          <p:nvPr/>
        </p:nvSpPr>
        <p:spPr>
          <a:xfrm>
            <a:off x="5734052" y="1691771"/>
            <a:ext cx="4422671" cy="1815882"/>
          </a:xfrm>
          <a:prstGeom prst="rect">
            <a:avLst/>
          </a:prstGeom>
          <a:noFill/>
        </p:spPr>
        <p:txBody>
          <a:bodyPr wrap="square">
            <a:spAutoFit/>
          </a:bodyPr>
          <a:lstStyle/>
          <a:p>
            <a:r>
              <a:rPr lang="en-GB" sz="1400" b="1" i="0" u="none" strike="noStrike" dirty="0">
                <a:solidFill>
                  <a:schemeClr val="tx2"/>
                </a:solidFill>
                <a:effectLst/>
              </a:rPr>
              <a:t>Vibe Consulting</a:t>
            </a:r>
            <a:r>
              <a:rPr lang="en-GB" sz="1400" b="0" i="0" u="none" strike="noStrike" dirty="0">
                <a:solidFill>
                  <a:schemeClr val="tx2"/>
                </a:solidFill>
                <a:effectLst/>
                <a:latin typeface="-webkit-standard"/>
              </a:rPr>
              <a:t>: </a:t>
            </a:r>
            <a:r>
              <a:rPr lang="en-GB" sz="1400" b="0" i="1" u="none" strike="noStrike" dirty="0">
                <a:solidFill>
                  <a:schemeClr val="tx2"/>
                </a:solidFill>
                <a:effectLst/>
              </a:rPr>
              <a:t>The practice of using artificial intelligence to augment consultancy services, where consultants and consultancies integrate AI tools, insights, and automation into their work to enhance analysis, decision-making, client engagement, and delivery of outcomes. Vibe Consulting combines human expertise with AI-driven capabilities to create faster, deeper, and more adaptive consulting interventions.</a:t>
            </a:r>
            <a:endParaRPr lang="en-GB" sz="1400" dirty="0">
              <a:solidFill>
                <a:schemeClr val="tx2"/>
              </a:solidFill>
            </a:endParaRPr>
          </a:p>
        </p:txBody>
      </p:sp>
    </p:spTree>
    <p:extLst>
      <p:ext uri="{BB962C8B-B14F-4D97-AF65-F5344CB8AC3E}">
        <p14:creationId xmlns:p14="http://schemas.microsoft.com/office/powerpoint/2010/main" val="136003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2" presetClass="entr" presetSubtype="8" fill="hold" grpId="0" nodeType="withEffect">
                                  <p:stCondLst>
                                    <p:cond delay="75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right)">
                                      <p:cBhvr>
                                        <p:cTn id="12" dur="500"/>
                                        <p:tgtEl>
                                          <p:spTgt spid="49"/>
                                        </p:tgtEl>
                                      </p:cBhvr>
                                    </p:animEffect>
                                  </p:childTnLst>
                                </p:cTn>
                              </p:par>
                              <p:par>
                                <p:cTn id="13" presetID="12" presetClass="entr" presetSubtype="8" fill="hold" grpId="0" nodeType="withEffect">
                                  <p:stCondLst>
                                    <p:cond delay="75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p:tgtEl>
                                          <p:spTgt spid="50"/>
                                        </p:tgtEl>
                                        <p:attrNameLst>
                                          <p:attrName>ppt_x</p:attrName>
                                        </p:attrNameLst>
                                      </p:cBhvr>
                                      <p:tavLst>
                                        <p:tav tm="0">
                                          <p:val>
                                            <p:strVal val="#ppt_x-#ppt_w*1.125000"/>
                                          </p:val>
                                        </p:tav>
                                        <p:tav tm="100000">
                                          <p:val>
                                            <p:strVal val="#ppt_x"/>
                                          </p:val>
                                        </p:tav>
                                      </p:tavLst>
                                    </p:anim>
                                    <p:animEffect transition="in" filter="wipe(right)">
                                      <p:cBhvr>
                                        <p:cTn id="16" dur="500"/>
                                        <p:tgtEl>
                                          <p:spTgt spid="50"/>
                                        </p:tgtEl>
                                      </p:cBhvr>
                                    </p:animEffect>
                                  </p:childTnLst>
                                </p:cTn>
                              </p:par>
                              <p:par>
                                <p:cTn id="17" presetID="12" presetClass="entr" presetSubtype="8" fill="hold" grpId="0" nodeType="withEffect">
                                  <p:stCondLst>
                                    <p:cond delay="75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p:tgtEl>
                                          <p:spTgt spid="51"/>
                                        </p:tgtEl>
                                        <p:attrNameLst>
                                          <p:attrName>ppt_x</p:attrName>
                                        </p:attrNameLst>
                                      </p:cBhvr>
                                      <p:tavLst>
                                        <p:tav tm="0">
                                          <p:val>
                                            <p:strVal val="#ppt_x-#ppt_w*1.125000"/>
                                          </p:val>
                                        </p:tav>
                                        <p:tav tm="100000">
                                          <p:val>
                                            <p:strVal val="#ppt_x"/>
                                          </p:val>
                                        </p:tav>
                                      </p:tavLst>
                                    </p:anim>
                                    <p:animEffect transition="in" filter="wipe(right)">
                                      <p:cBhvr>
                                        <p:cTn id="20" dur="500"/>
                                        <p:tgtEl>
                                          <p:spTgt spid="51"/>
                                        </p:tgtEl>
                                      </p:cBhvr>
                                    </p:animEffect>
                                  </p:childTnLst>
                                </p:cTn>
                              </p:par>
                              <p:par>
                                <p:cTn id="21" presetID="12" presetClass="entr" presetSubtype="8" fill="hold" grpId="0" nodeType="withEffect">
                                  <p:stCondLst>
                                    <p:cond delay="75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p:tgtEl>
                                          <p:spTgt spid="52"/>
                                        </p:tgtEl>
                                        <p:attrNameLst>
                                          <p:attrName>ppt_x</p:attrName>
                                        </p:attrNameLst>
                                      </p:cBhvr>
                                      <p:tavLst>
                                        <p:tav tm="0">
                                          <p:val>
                                            <p:strVal val="#ppt_x-#ppt_w*1.125000"/>
                                          </p:val>
                                        </p:tav>
                                        <p:tav tm="100000">
                                          <p:val>
                                            <p:strVal val="#ppt_x"/>
                                          </p:val>
                                        </p:tav>
                                      </p:tavLst>
                                    </p:anim>
                                    <p:animEffect transition="in" filter="wipe(right)">
                                      <p:cBhvr>
                                        <p:cTn id="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ED18A-774F-E169-D148-4CCC79456F47}"/>
              </a:ext>
            </a:extLst>
          </p:cNvPr>
          <p:cNvSpPr>
            <a:spLocks noGrp="1"/>
          </p:cNvSpPr>
          <p:nvPr>
            <p:ph type="title"/>
          </p:nvPr>
        </p:nvSpPr>
        <p:spPr/>
        <p:txBody>
          <a:bodyPr/>
          <a:lstStyle/>
          <a:p>
            <a:r>
              <a:rPr lang="en-GB" dirty="0"/>
              <a:t>Insights: AI Developments across Consulting Industry</a:t>
            </a:r>
          </a:p>
        </p:txBody>
      </p:sp>
      <p:graphicFrame>
        <p:nvGraphicFramePr>
          <p:cNvPr id="3" name="Table 2">
            <a:extLst>
              <a:ext uri="{FF2B5EF4-FFF2-40B4-BE49-F238E27FC236}">
                <a16:creationId xmlns:a16="http://schemas.microsoft.com/office/drawing/2014/main" id="{351CB4C0-12A0-63CD-C280-5E74C908085C}"/>
              </a:ext>
            </a:extLst>
          </p:cNvPr>
          <p:cNvGraphicFramePr>
            <a:graphicFrameLocks noGrp="1"/>
          </p:cNvGraphicFramePr>
          <p:nvPr>
            <p:extLst>
              <p:ext uri="{D42A27DB-BD31-4B8C-83A1-F6EECF244321}">
                <p14:modId xmlns:p14="http://schemas.microsoft.com/office/powerpoint/2010/main" val="687677732"/>
              </p:ext>
            </p:extLst>
          </p:nvPr>
        </p:nvGraphicFramePr>
        <p:xfrm>
          <a:off x="585188" y="1616310"/>
          <a:ext cx="10768612" cy="5029200"/>
        </p:xfrm>
        <a:graphic>
          <a:graphicData uri="http://schemas.openxmlformats.org/drawingml/2006/table">
            <a:tbl>
              <a:tblPr firstRow="1" bandRow="1">
                <a:tableStyleId>{0505E3EF-67EA-436B-97B2-0124C06EBD24}</a:tableStyleId>
              </a:tblPr>
              <a:tblGrid>
                <a:gridCol w="3551068">
                  <a:extLst>
                    <a:ext uri="{9D8B030D-6E8A-4147-A177-3AD203B41FA5}">
                      <a16:colId xmlns:a16="http://schemas.microsoft.com/office/drawing/2014/main" val="987724884"/>
                    </a:ext>
                  </a:extLst>
                </a:gridCol>
                <a:gridCol w="7217544">
                  <a:extLst>
                    <a:ext uri="{9D8B030D-6E8A-4147-A177-3AD203B41FA5}">
                      <a16:colId xmlns:a16="http://schemas.microsoft.com/office/drawing/2014/main" val="424654558"/>
                    </a:ext>
                  </a:extLst>
                </a:gridCol>
              </a:tblGrid>
              <a:tr h="370840">
                <a:tc>
                  <a:txBody>
                    <a:bodyPr/>
                    <a:lstStyle/>
                    <a:p>
                      <a:r>
                        <a:rPr lang="en-GB" b="0" dirty="0"/>
                        <a:t>Consultancy Industry</a:t>
                      </a:r>
                    </a:p>
                  </a:txBody>
                  <a:tcPr/>
                </a:tc>
                <a:tc>
                  <a:txBody>
                    <a:bodyPr/>
                    <a:lstStyle/>
                    <a:p>
                      <a:pPr marL="285750" indent="-285750">
                        <a:buFont typeface="Arial" panose="020B0604020202020204" pitchFamily="34" charset="0"/>
                        <a:buChar char="•"/>
                      </a:pPr>
                      <a:r>
                        <a:rPr lang="en-GB" b="0" dirty="0"/>
                        <a:t>Gathering pace and investing in platforms, people and propositions</a:t>
                      </a:r>
                    </a:p>
                    <a:p>
                      <a:pPr marL="285750" indent="-285750">
                        <a:buFont typeface="Arial" panose="020B0604020202020204" pitchFamily="34" charset="0"/>
                        <a:buChar char="•"/>
                      </a:pPr>
                      <a:r>
                        <a:rPr lang="en-GB" b="0" dirty="0"/>
                        <a:t>Senior level leadership with some restructuring happening</a:t>
                      </a:r>
                    </a:p>
                    <a:p>
                      <a:pPr marL="285750" indent="-285750">
                        <a:buFont typeface="Arial" panose="020B0604020202020204" pitchFamily="34" charset="0"/>
                        <a:buChar char="•"/>
                      </a:pPr>
                      <a:r>
                        <a:rPr lang="en-GB" b="0" dirty="0"/>
                        <a:t>Early days for benefits from AI deployed within consultancy processes</a:t>
                      </a:r>
                    </a:p>
                    <a:p>
                      <a:pPr marL="285750" indent="-285750">
                        <a:buFont typeface="Arial" panose="020B0604020202020204" pitchFamily="34" charset="0"/>
                        <a:buChar char="•"/>
                      </a:pPr>
                      <a:r>
                        <a:rPr lang="en-GB" b="0" dirty="0"/>
                        <a:t>Rapid growth in new business supporting clients in their AI journeys</a:t>
                      </a:r>
                    </a:p>
                    <a:p>
                      <a:pPr marL="285750" indent="-285750">
                        <a:buFont typeface="Arial" panose="020B0604020202020204" pitchFamily="34" charset="0"/>
                        <a:buChar char="•"/>
                      </a:pPr>
                      <a:r>
                        <a:rPr lang="en-GB" b="0" dirty="0"/>
                        <a:t>Recruitment and retention being affected &amp; investing in training</a:t>
                      </a:r>
                    </a:p>
                    <a:p>
                      <a:pPr marL="285750" indent="-285750">
                        <a:buFont typeface="Arial" panose="020B0604020202020204" pitchFamily="34" charset="0"/>
                        <a:buChar char="•"/>
                      </a:pPr>
                      <a:r>
                        <a:rPr lang="en-GB" b="0" dirty="0"/>
                        <a:t>Different ways for solving the issue of needing an AI platform</a:t>
                      </a:r>
                    </a:p>
                  </a:txBody>
                  <a:tcPr/>
                </a:tc>
                <a:extLst>
                  <a:ext uri="{0D108BD9-81ED-4DB2-BD59-A6C34878D82A}">
                    <a16:rowId xmlns:a16="http://schemas.microsoft.com/office/drawing/2014/main" val="935451453"/>
                  </a:ext>
                </a:extLst>
              </a:tr>
              <a:tr h="370840">
                <a:tc>
                  <a:txBody>
                    <a:bodyPr/>
                    <a:lstStyle/>
                    <a:p>
                      <a:r>
                        <a:rPr lang="en-GB" dirty="0"/>
                        <a:t>Strategy houses &amp; boutiques</a:t>
                      </a:r>
                    </a:p>
                  </a:txBody>
                  <a:tcPr/>
                </a:tc>
                <a:tc>
                  <a:txBody>
                    <a:bodyPr/>
                    <a:lstStyle/>
                    <a:p>
                      <a:pPr marL="285750" indent="-285750">
                        <a:buFont typeface="Arial" panose="020B0604020202020204" pitchFamily="34" charset="0"/>
                        <a:buChar char="•"/>
                      </a:pPr>
                      <a:r>
                        <a:rPr lang="en-GB" dirty="0"/>
                        <a:t>Early mover advantages have yielded impressive results</a:t>
                      </a:r>
                    </a:p>
                    <a:p>
                      <a:pPr marL="285750" indent="-285750">
                        <a:buFont typeface="Arial" panose="020B0604020202020204" pitchFamily="34" charset="0"/>
                        <a:buChar char="•"/>
                      </a:pPr>
                      <a:r>
                        <a:rPr lang="en-GB" dirty="0"/>
                        <a:t>Partnering for AI technology platforms</a:t>
                      </a:r>
                    </a:p>
                    <a:p>
                      <a:pPr marL="285750" indent="-285750">
                        <a:buFont typeface="Arial" panose="020B0604020202020204" pitchFamily="34" charset="0"/>
                        <a:buChar char="•"/>
                      </a:pPr>
                      <a:r>
                        <a:rPr lang="en-GB" dirty="0"/>
                        <a:t>Able to leverage their internal data and knowledge bases</a:t>
                      </a:r>
                    </a:p>
                  </a:txBody>
                  <a:tcPr/>
                </a:tc>
                <a:extLst>
                  <a:ext uri="{0D108BD9-81ED-4DB2-BD59-A6C34878D82A}">
                    <a16:rowId xmlns:a16="http://schemas.microsoft.com/office/drawing/2014/main" val="907996382"/>
                  </a:ext>
                </a:extLst>
              </a:tr>
              <a:tr h="370840">
                <a:tc>
                  <a:txBody>
                    <a:bodyPr/>
                    <a:lstStyle/>
                    <a:p>
                      <a:r>
                        <a:rPr lang="en-GB" dirty="0"/>
                        <a:t>Big-4 &amp; IT Services consultancies</a:t>
                      </a:r>
                    </a:p>
                  </a:txBody>
                  <a:tcPr/>
                </a:tc>
                <a:tc>
                  <a:txBody>
                    <a:bodyPr/>
                    <a:lstStyle/>
                    <a:p>
                      <a:pPr marL="285750" indent="-285750">
                        <a:buFont typeface="Arial" panose="020B0604020202020204" pitchFamily="34" charset="0"/>
                        <a:buChar char="•"/>
                      </a:pPr>
                      <a:r>
                        <a:rPr lang="en-GB" dirty="0"/>
                        <a:t>Early moves do not seem to have paid off, but moving at pace now</a:t>
                      </a:r>
                    </a:p>
                    <a:p>
                      <a:pPr marL="285750" indent="-285750">
                        <a:buFont typeface="Arial" panose="020B0604020202020204" pitchFamily="34" charset="0"/>
                        <a:buChar char="•"/>
                      </a:pPr>
                      <a:r>
                        <a:rPr lang="en-GB" dirty="0"/>
                        <a:t>Building their own comprehensive AI technology platforms (not yet with own foundation models)</a:t>
                      </a:r>
                    </a:p>
                    <a:p>
                      <a:pPr marL="285750" indent="-285750">
                        <a:buFont typeface="Arial" panose="020B0604020202020204" pitchFamily="34" charset="0"/>
                        <a:buChar char="•"/>
                      </a:pPr>
                      <a:r>
                        <a:rPr lang="en-GB" dirty="0"/>
                        <a:t>Rapidly growing revenue on corporate agentic AI</a:t>
                      </a:r>
                    </a:p>
                    <a:p>
                      <a:pPr marL="285750" indent="-285750">
                        <a:buFont typeface="Arial" panose="020B0604020202020204" pitchFamily="34" charset="0"/>
                        <a:buChar char="•"/>
                      </a:pPr>
                      <a:r>
                        <a:rPr lang="en-GB" dirty="0"/>
                        <a:t>Restructuring &amp; AI platform investments pressuring earnings </a:t>
                      </a:r>
                    </a:p>
                  </a:txBody>
                  <a:tcPr/>
                </a:tc>
                <a:extLst>
                  <a:ext uri="{0D108BD9-81ED-4DB2-BD59-A6C34878D82A}">
                    <a16:rowId xmlns:a16="http://schemas.microsoft.com/office/drawing/2014/main" val="1592151266"/>
                  </a:ext>
                </a:extLst>
              </a:tr>
              <a:tr h="370840">
                <a:tc>
                  <a:txBody>
                    <a:bodyPr/>
                    <a:lstStyle/>
                    <a:p>
                      <a:r>
                        <a:rPr lang="en-GB" dirty="0"/>
                        <a:t>Challengers</a:t>
                      </a:r>
                    </a:p>
                  </a:txBody>
                  <a:tcPr/>
                </a:tc>
                <a:tc>
                  <a:txBody>
                    <a:bodyPr/>
                    <a:lstStyle/>
                    <a:p>
                      <a:pPr marL="285750" indent="-285750">
                        <a:buFont typeface="Arial" panose="020B0604020202020204" pitchFamily="34" charset="0"/>
                        <a:buChar char="•"/>
                      </a:pPr>
                      <a:r>
                        <a:rPr lang="en-GB" dirty="0"/>
                        <a:t>Surprisingly, so far only small in number and not a major feature</a:t>
                      </a:r>
                    </a:p>
                    <a:p>
                      <a:pPr marL="285750" indent="-285750">
                        <a:buFont typeface="Arial" panose="020B0604020202020204" pitchFamily="34" charset="0"/>
                        <a:buChar char="•"/>
                      </a:pPr>
                      <a:r>
                        <a:rPr lang="en-GB" dirty="0"/>
                        <a:t>VC funding available and first movers are gaining traction</a:t>
                      </a:r>
                    </a:p>
                    <a:p>
                      <a:pPr marL="285750" indent="-285750">
                        <a:buFont typeface="Arial" panose="020B0604020202020204" pitchFamily="34" charset="0"/>
                        <a:buChar char="•"/>
                      </a:pPr>
                      <a:r>
                        <a:rPr lang="en-GB" dirty="0"/>
                        <a:t>Less “challenging the incumbents” than “riding the wave”</a:t>
                      </a:r>
                    </a:p>
                  </a:txBody>
                  <a:tcPr/>
                </a:tc>
                <a:extLst>
                  <a:ext uri="{0D108BD9-81ED-4DB2-BD59-A6C34878D82A}">
                    <a16:rowId xmlns:a16="http://schemas.microsoft.com/office/drawing/2014/main" val="2437685684"/>
                  </a:ext>
                </a:extLst>
              </a:tr>
            </a:tbl>
          </a:graphicData>
        </a:graphic>
      </p:graphicFrame>
    </p:spTree>
    <p:extLst>
      <p:ext uri="{BB962C8B-B14F-4D97-AF65-F5344CB8AC3E}">
        <p14:creationId xmlns:p14="http://schemas.microsoft.com/office/powerpoint/2010/main" val="2455083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44FEF3-393B-CBB4-C6E4-5D0BD9329068}"/>
              </a:ext>
            </a:extLst>
          </p:cNvPr>
          <p:cNvSpPr>
            <a:spLocks noGrp="1"/>
          </p:cNvSpPr>
          <p:nvPr>
            <p:ph type="title"/>
          </p:nvPr>
        </p:nvSpPr>
        <p:spPr/>
        <p:txBody>
          <a:bodyPr/>
          <a:lstStyle/>
          <a:p>
            <a:r>
              <a:rPr lang="en-GB" dirty="0"/>
              <a:t>Twin Approach Model for AI Enabled Consulting</a:t>
            </a:r>
          </a:p>
        </p:txBody>
      </p:sp>
      <p:pic>
        <p:nvPicPr>
          <p:cNvPr id="18434" name="Picture 2" descr="Roadworks Ahead A Frame Sign | UK ...">
            <a:extLst>
              <a:ext uri="{FF2B5EF4-FFF2-40B4-BE49-F238E27FC236}">
                <a16:creationId xmlns:a16="http://schemas.microsoft.com/office/drawing/2014/main" id="{CF3ED04A-746D-C312-8059-E02D79260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2354580"/>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329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29487-48CA-C5A0-10BF-E4412794D8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CA7AE5-EF99-3287-189F-1C84B80904AC}"/>
              </a:ext>
            </a:extLst>
          </p:cNvPr>
          <p:cNvSpPr>
            <a:spLocks noGrp="1"/>
          </p:cNvSpPr>
          <p:nvPr>
            <p:ph type="title"/>
          </p:nvPr>
        </p:nvSpPr>
        <p:spPr/>
        <p:txBody>
          <a:bodyPr/>
          <a:lstStyle/>
          <a:p>
            <a:r>
              <a:rPr lang="en-GB" dirty="0"/>
              <a:t>Frictionless Intelligence </a:t>
            </a:r>
            <a:br>
              <a:rPr lang="en-GB" dirty="0"/>
            </a:br>
            <a:r>
              <a:rPr lang="en-GB" sz="2000" dirty="0"/>
              <a:t>Towards a theory of AI-enabled consulting</a:t>
            </a:r>
            <a:endParaRPr lang="en-GB" sz="1600" dirty="0"/>
          </a:p>
        </p:txBody>
      </p:sp>
      <p:pic>
        <p:nvPicPr>
          <p:cNvPr id="3" name="Picture 2" descr="Roadworks Ahead A Frame Sign | UK ...">
            <a:extLst>
              <a:ext uri="{FF2B5EF4-FFF2-40B4-BE49-F238E27FC236}">
                <a16:creationId xmlns:a16="http://schemas.microsoft.com/office/drawing/2014/main" id="{09C73152-3CB7-D163-551B-0F4C874A3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2354580"/>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82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0DE4-BAEE-348B-44FA-F5868FA76E76}"/>
              </a:ext>
            </a:extLst>
          </p:cNvPr>
          <p:cNvSpPr>
            <a:spLocks noGrp="1"/>
          </p:cNvSpPr>
          <p:nvPr>
            <p:ph type="title"/>
          </p:nvPr>
        </p:nvSpPr>
        <p:spPr/>
        <p:txBody>
          <a:bodyPr/>
          <a:lstStyle/>
          <a:p>
            <a:r>
              <a:rPr lang="en-GB" dirty="0"/>
              <a:t>Vibe Consulting Futures</a:t>
            </a:r>
            <a:endParaRPr lang="en-GB" sz="1600" dirty="0"/>
          </a:p>
        </p:txBody>
      </p:sp>
      <p:pic>
        <p:nvPicPr>
          <p:cNvPr id="3" name="Picture 2" descr="Roadworks Ahead A Frame Sign | UK ...">
            <a:extLst>
              <a:ext uri="{FF2B5EF4-FFF2-40B4-BE49-F238E27FC236}">
                <a16:creationId xmlns:a16="http://schemas.microsoft.com/office/drawing/2014/main" id="{4FFE4704-1E7B-6292-311A-32D203983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2354580"/>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51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270EB-D7D9-70FF-6196-9C16D519B896}"/>
              </a:ext>
            </a:extLst>
          </p:cNvPr>
          <p:cNvSpPr>
            <a:spLocks noGrp="1"/>
          </p:cNvSpPr>
          <p:nvPr>
            <p:ph type="title"/>
          </p:nvPr>
        </p:nvSpPr>
        <p:spPr/>
        <p:txBody>
          <a:bodyPr/>
          <a:lstStyle/>
          <a:p>
            <a:r>
              <a:rPr lang="en-GB" dirty="0"/>
              <a:t>Demo: Advice on Building a Challenger Consultancy</a:t>
            </a:r>
          </a:p>
        </p:txBody>
      </p:sp>
      <p:pic>
        <p:nvPicPr>
          <p:cNvPr id="4" name="Picture 3">
            <a:extLst>
              <a:ext uri="{FF2B5EF4-FFF2-40B4-BE49-F238E27FC236}">
                <a16:creationId xmlns:a16="http://schemas.microsoft.com/office/drawing/2014/main" id="{24605BE9-2B29-86C6-C323-7880EB4D2E1D}"/>
              </a:ext>
            </a:extLst>
          </p:cNvPr>
          <p:cNvPicPr>
            <a:picLocks noChangeAspect="1"/>
          </p:cNvPicPr>
          <p:nvPr/>
        </p:nvPicPr>
        <p:blipFill>
          <a:blip r:embed="rId2"/>
          <a:stretch>
            <a:fillRect/>
          </a:stretch>
        </p:blipFill>
        <p:spPr>
          <a:xfrm>
            <a:off x="3302000" y="1876543"/>
            <a:ext cx="5588000" cy="3733800"/>
          </a:xfrm>
          <a:prstGeom prst="rect">
            <a:avLst/>
          </a:prstGeom>
        </p:spPr>
      </p:pic>
      <p:sp>
        <p:nvSpPr>
          <p:cNvPr id="5" name="TextBox 4">
            <a:extLst>
              <a:ext uri="{FF2B5EF4-FFF2-40B4-BE49-F238E27FC236}">
                <a16:creationId xmlns:a16="http://schemas.microsoft.com/office/drawing/2014/main" id="{9190F0F9-5BBC-5A04-58E6-26ED913E470C}"/>
              </a:ext>
            </a:extLst>
          </p:cNvPr>
          <p:cNvSpPr txBox="1"/>
          <p:nvPr/>
        </p:nvSpPr>
        <p:spPr>
          <a:xfrm>
            <a:off x="2547891" y="6178858"/>
            <a:ext cx="7560852" cy="369332"/>
          </a:xfrm>
          <a:prstGeom prst="rect">
            <a:avLst/>
          </a:prstGeom>
          <a:noFill/>
        </p:spPr>
        <p:txBody>
          <a:bodyPr wrap="none" rtlCol="0">
            <a:spAutoFit/>
          </a:bodyPr>
          <a:lstStyle/>
          <a:p>
            <a:r>
              <a:rPr lang="en-GB" dirty="0"/>
              <a:t>Why wouldn’t a “challenger” Vibe Consultancy use generative AI to build itself?</a:t>
            </a:r>
          </a:p>
        </p:txBody>
      </p:sp>
    </p:spTree>
    <p:extLst>
      <p:ext uri="{BB962C8B-B14F-4D97-AF65-F5344CB8AC3E}">
        <p14:creationId xmlns:p14="http://schemas.microsoft.com/office/powerpoint/2010/main" val="693118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47514C-824E-4E3D-2AB3-FEBA7CF65854}"/>
              </a:ext>
            </a:extLst>
          </p:cNvPr>
          <p:cNvSpPr>
            <a:spLocks noGrp="1"/>
          </p:cNvSpPr>
          <p:nvPr>
            <p:ph type="title"/>
          </p:nvPr>
        </p:nvSpPr>
        <p:spPr/>
        <p:txBody>
          <a:bodyPr/>
          <a:lstStyle/>
          <a:p>
            <a:r>
              <a:rPr lang="en-GB" dirty="0"/>
              <a:t>Generative &amp; Agentic AI for Consulting</a:t>
            </a:r>
          </a:p>
        </p:txBody>
      </p:sp>
      <p:sp>
        <p:nvSpPr>
          <p:cNvPr id="5" name="Oval 119">
            <a:extLst>
              <a:ext uri="{FF2B5EF4-FFF2-40B4-BE49-F238E27FC236}">
                <a16:creationId xmlns:a16="http://schemas.microsoft.com/office/drawing/2014/main" id="{ABC1B61B-C734-CB84-BEAE-50C5D60D20C2}"/>
              </a:ext>
            </a:extLst>
          </p:cNvPr>
          <p:cNvSpPr>
            <a:spLocks noChangeArrowheads="1"/>
          </p:cNvSpPr>
          <p:nvPr/>
        </p:nvSpPr>
        <p:spPr bwMode="auto">
          <a:xfrm>
            <a:off x="3379582" y="1897554"/>
            <a:ext cx="1016000" cy="101600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Oval 121">
            <a:extLst>
              <a:ext uri="{FF2B5EF4-FFF2-40B4-BE49-F238E27FC236}">
                <a16:creationId xmlns:a16="http://schemas.microsoft.com/office/drawing/2014/main" id="{D4150EF1-25FD-F2E0-936F-F46EA59CE1BE}"/>
              </a:ext>
            </a:extLst>
          </p:cNvPr>
          <p:cNvSpPr>
            <a:spLocks noChangeArrowheads="1"/>
          </p:cNvSpPr>
          <p:nvPr/>
        </p:nvSpPr>
        <p:spPr bwMode="auto">
          <a:xfrm>
            <a:off x="5585413" y="1897554"/>
            <a:ext cx="1014413" cy="101600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Oval 124">
            <a:extLst>
              <a:ext uri="{FF2B5EF4-FFF2-40B4-BE49-F238E27FC236}">
                <a16:creationId xmlns:a16="http://schemas.microsoft.com/office/drawing/2014/main" id="{33EAD14A-2F6E-2FCF-9E17-48468B8C57DF}"/>
              </a:ext>
            </a:extLst>
          </p:cNvPr>
          <p:cNvSpPr>
            <a:spLocks noChangeArrowheads="1"/>
          </p:cNvSpPr>
          <p:nvPr/>
        </p:nvSpPr>
        <p:spPr bwMode="auto">
          <a:xfrm>
            <a:off x="1173750" y="1897554"/>
            <a:ext cx="1016000" cy="101600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8" name="Straight Connector 7">
            <a:extLst>
              <a:ext uri="{FF2B5EF4-FFF2-40B4-BE49-F238E27FC236}">
                <a16:creationId xmlns:a16="http://schemas.microsoft.com/office/drawing/2014/main" id="{1F8309CB-A8F9-0E2F-A844-9A65F5299C29}"/>
              </a:ext>
            </a:extLst>
          </p:cNvPr>
          <p:cNvCxnSpPr/>
          <p:nvPr/>
        </p:nvCxnSpPr>
        <p:spPr>
          <a:xfrm>
            <a:off x="2784666" y="1897554"/>
            <a:ext cx="0" cy="2746545"/>
          </a:xfrm>
          <a:prstGeom prst="line">
            <a:avLst/>
          </a:prstGeom>
          <a:ln>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970A98-3FD9-F3E5-068F-64769B3D85C1}"/>
              </a:ext>
            </a:extLst>
          </p:cNvPr>
          <p:cNvCxnSpPr/>
          <p:nvPr/>
        </p:nvCxnSpPr>
        <p:spPr>
          <a:xfrm>
            <a:off x="4990498" y="1897554"/>
            <a:ext cx="0" cy="2746545"/>
          </a:xfrm>
          <a:prstGeom prst="line">
            <a:avLst/>
          </a:prstGeom>
          <a:ln>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288F0CA-4896-9965-31C9-DAA85309E574}"/>
              </a:ext>
            </a:extLst>
          </p:cNvPr>
          <p:cNvSpPr txBox="1"/>
          <p:nvPr/>
        </p:nvSpPr>
        <p:spPr>
          <a:xfrm>
            <a:off x="878488" y="3069817"/>
            <a:ext cx="1610890" cy="629083"/>
          </a:xfrm>
          <a:prstGeom prst="rect">
            <a:avLst/>
          </a:prstGeom>
          <a:noFill/>
        </p:spPr>
        <p:txBody>
          <a:bodyPr wrap="none" rtlCol="0">
            <a:spAutoFit/>
          </a:bodyPr>
          <a:lstStyle/>
          <a:p>
            <a:pPr algn="ctr">
              <a:lnSpc>
                <a:spcPct val="120000"/>
              </a:lnSpc>
            </a:pPr>
            <a:r>
              <a:rPr lang="en-US" sz="1600" b="1" dirty="0">
                <a:solidFill>
                  <a:schemeClr val="accent1"/>
                </a:solidFill>
              </a:rPr>
              <a:t>Naïve Prompting</a:t>
            </a:r>
            <a:br>
              <a:rPr lang="en-US" sz="1600" b="1" dirty="0">
                <a:solidFill>
                  <a:schemeClr val="accent1"/>
                </a:solidFill>
              </a:rPr>
            </a:br>
            <a:r>
              <a:rPr lang="en-US" sz="1400" b="1" i="1" dirty="0">
                <a:solidFill>
                  <a:schemeClr val="accent1"/>
                </a:solidFill>
              </a:rPr>
              <a:t>LLM + UI</a:t>
            </a:r>
            <a:endParaRPr lang="en-US" sz="1600" b="1" i="1" dirty="0">
              <a:solidFill>
                <a:schemeClr val="accent1"/>
              </a:solidFill>
            </a:endParaRPr>
          </a:p>
        </p:txBody>
      </p:sp>
      <p:sp>
        <p:nvSpPr>
          <p:cNvPr id="11" name="Rectangle 10">
            <a:extLst>
              <a:ext uri="{FF2B5EF4-FFF2-40B4-BE49-F238E27FC236}">
                <a16:creationId xmlns:a16="http://schemas.microsoft.com/office/drawing/2014/main" id="{A38F2C05-9D56-E6BD-632F-19DDFAF8FA14}"/>
              </a:ext>
            </a:extLst>
          </p:cNvPr>
          <p:cNvSpPr/>
          <p:nvPr/>
        </p:nvSpPr>
        <p:spPr>
          <a:xfrm>
            <a:off x="857091" y="4238193"/>
            <a:ext cx="1691462" cy="1628716"/>
          </a:xfrm>
          <a:prstGeom prst="rect">
            <a:avLst/>
          </a:prstGeom>
        </p:spPr>
        <p:txBody>
          <a:bodyPr wrap="square">
            <a:spAutoFit/>
          </a:bodyPr>
          <a:lstStyle/>
          <a:p>
            <a:pPr algn="ctr">
              <a:lnSpc>
                <a:spcPct val="120000"/>
              </a:lnSpc>
            </a:pPr>
            <a:r>
              <a:rPr lang="en-US" sz="1200" dirty="0">
                <a:solidFill>
                  <a:schemeClr val="tx2"/>
                </a:solidFill>
              </a:rPr>
              <a:t>Consultants asking questions or requesting actions from a ChatGPT – both on firm’s platform or as “shadow AI” on their personal GPT accounts</a:t>
            </a:r>
            <a:endParaRPr lang="en-US" sz="1200" dirty="0"/>
          </a:p>
        </p:txBody>
      </p:sp>
      <p:sp>
        <p:nvSpPr>
          <p:cNvPr id="13" name="Freeform 76">
            <a:extLst>
              <a:ext uri="{FF2B5EF4-FFF2-40B4-BE49-F238E27FC236}">
                <a16:creationId xmlns:a16="http://schemas.microsoft.com/office/drawing/2014/main" id="{FCE4F002-19D2-FB37-E861-35DD6A6F31BF}"/>
              </a:ext>
            </a:extLst>
          </p:cNvPr>
          <p:cNvSpPr>
            <a:spLocks noChangeArrowheads="1"/>
          </p:cNvSpPr>
          <p:nvPr/>
        </p:nvSpPr>
        <p:spPr bwMode="auto">
          <a:xfrm>
            <a:off x="1533375" y="2133538"/>
            <a:ext cx="305090" cy="526279"/>
          </a:xfrm>
          <a:custGeom>
            <a:avLst/>
            <a:gdLst>
              <a:gd name="T0" fmla="*/ 106806 w 283"/>
              <a:gd name="T1" fmla="*/ 0 h 489"/>
              <a:gd name="T2" fmla="*/ 106806 w 283"/>
              <a:gd name="T3" fmla="*/ 0 h 489"/>
              <a:gd name="T4" fmla="*/ 19746 w 283"/>
              <a:gd name="T5" fmla="*/ 0 h 489"/>
              <a:gd name="T6" fmla="*/ 0 w 283"/>
              <a:gd name="T7" fmla="*/ 19712 h 489"/>
              <a:gd name="T8" fmla="*/ 0 w 283"/>
              <a:gd name="T9" fmla="*/ 194435 h 489"/>
              <a:gd name="T10" fmla="*/ 19746 w 283"/>
              <a:gd name="T11" fmla="*/ 218627 h 489"/>
              <a:gd name="T12" fmla="*/ 106806 w 283"/>
              <a:gd name="T13" fmla="*/ 218627 h 489"/>
              <a:gd name="T14" fmla="*/ 126551 w 283"/>
              <a:gd name="T15" fmla="*/ 194435 h 489"/>
              <a:gd name="T16" fmla="*/ 126551 w 283"/>
              <a:gd name="T17" fmla="*/ 19712 h 489"/>
              <a:gd name="T18" fmla="*/ 106806 w 283"/>
              <a:gd name="T19" fmla="*/ 0 h 489"/>
              <a:gd name="T20" fmla="*/ 63276 w 283"/>
              <a:gd name="T21" fmla="*/ 206083 h 489"/>
              <a:gd name="T22" fmla="*/ 63276 w 283"/>
              <a:gd name="T23" fmla="*/ 206083 h 489"/>
              <a:gd name="T24" fmla="*/ 47569 w 283"/>
              <a:gd name="T25" fmla="*/ 198467 h 489"/>
              <a:gd name="T26" fmla="*/ 63276 w 283"/>
              <a:gd name="T27" fmla="*/ 186371 h 489"/>
              <a:gd name="T28" fmla="*/ 78982 w 283"/>
              <a:gd name="T29" fmla="*/ 198467 h 489"/>
              <a:gd name="T30" fmla="*/ 63276 w 283"/>
              <a:gd name="T31" fmla="*/ 206083 h 489"/>
              <a:gd name="T32" fmla="*/ 110845 w 283"/>
              <a:gd name="T33" fmla="*/ 174722 h 489"/>
              <a:gd name="T34" fmla="*/ 110845 w 283"/>
              <a:gd name="T35" fmla="*/ 174722 h 489"/>
              <a:gd name="T36" fmla="*/ 15707 w 283"/>
              <a:gd name="T37" fmla="*/ 174722 h 489"/>
              <a:gd name="T38" fmla="*/ 15707 w 283"/>
              <a:gd name="T39" fmla="*/ 27776 h 489"/>
              <a:gd name="T40" fmla="*/ 110845 w 283"/>
              <a:gd name="T41" fmla="*/ 27776 h 489"/>
              <a:gd name="T42" fmla="*/ 110845 w 283"/>
              <a:gd name="T43" fmla="*/ 174722 h 4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bg1"/>
          </a:solidFill>
          <a:ln>
            <a:noFill/>
          </a:ln>
          <a:effectLst/>
        </p:spPr>
        <p:txBody>
          <a:bodyPr wrap="none" lIns="34290" tIns="17145" rIns="34290" bIns="17145" anchor="ctr"/>
          <a:lstStyle/>
          <a:p>
            <a:endParaRPr lang="en-US"/>
          </a:p>
        </p:txBody>
      </p:sp>
      <p:sp>
        <p:nvSpPr>
          <p:cNvPr id="15" name="TextBox 14">
            <a:extLst>
              <a:ext uri="{FF2B5EF4-FFF2-40B4-BE49-F238E27FC236}">
                <a16:creationId xmlns:a16="http://schemas.microsoft.com/office/drawing/2014/main" id="{3B6B2DF7-DA0E-68C1-C169-310AC29B77EF}"/>
              </a:ext>
            </a:extLst>
          </p:cNvPr>
          <p:cNvSpPr txBox="1"/>
          <p:nvPr/>
        </p:nvSpPr>
        <p:spPr>
          <a:xfrm>
            <a:off x="2950533" y="3069817"/>
            <a:ext cx="1874103" cy="629083"/>
          </a:xfrm>
          <a:prstGeom prst="rect">
            <a:avLst/>
          </a:prstGeom>
          <a:noFill/>
        </p:spPr>
        <p:txBody>
          <a:bodyPr wrap="none" rtlCol="0">
            <a:spAutoFit/>
          </a:bodyPr>
          <a:lstStyle/>
          <a:p>
            <a:pPr algn="ctr">
              <a:lnSpc>
                <a:spcPct val="120000"/>
              </a:lnSpc>
            </a:pPr>
            <a:r>
              <a:rPr lang="en-US" sz="1600" b="1" dirty="0">
                <a:solidFill>
                  <a:schemeClr val="accent2"/>
                </a:solidFill>
              </a:rPr>
              <a:t>Prompt Engineering</a:t>
            </a:r>
            <a:br>
              <a:rPr lang="en-US" sz="1600" b="1" dirty="0">
                <a:solidFill>
                  <a:schemeClr val="accent2"/>
                </a:solidFill>
              </a:rPr>
            </a:br>
            <a:r>
              <a:rPr lang="en-US" sz="1400" b="1" i="1" dirty="0">
                <a:solidFill>
                  <a:schemeClr val="accent2"/>
                </a:solidFill>
              </a:rPr>
              <a:t>LLM + Prompt + UI</a:t>
            </a:r>
            <a:endParaRPr lang="en-US" sz="1600" b="1" i="1" dirty="0">
              <a:solidFill>
                <a:schemeClr val="accent2"/>
              </a:solidFill>
            </a:endParaRPr>
          </a:p>
        </p:txBody>
      </p:sp>
      <p:sp>
        <p:nvSpPr>
          <p:cNvPr id="16" name="Rectangle 15">
            <a:extLst>
              <a:ext uri="{FF2B5EF4-FFF2-40B4-BE49-F238E27FC236}">
                <a16:creationId xmlns:a16="http://schemas.microsoft.com/office/drawing/2014/main" id="{2F530DCE-2F64-0DEC-B1B7-7859A1128E0D}"/>
              </a:ext>
            </a:extLst>
          </p:cNvPr>
          <p:cNvSpPr/>
          <p:nvPr/>
        </p:nvSpPr>
        <p:spPr>
          <a:xfrm>
            <a:off x="3060741" y="4238193"/>
            <a:ext cx="1691462" cy="1850315"/>
          </a:xfrm>
          <a:prstGeom prst="rect">
            <a:avLst/>
          </a:prstGeom>
        </p:spPr>
        <p:txBody>
          <a:bodyPr wrap="square">
            <a:spAutoFit/>
          </a:bodyPr>
          <a:lstStyle/>
          <a:p>
            <a:pPr algn="ctr">
              <a:lnSpc>
                <a:spcPct val="120000"/>
              </a:lnSpc>
            </a:pPr>
            <a:r>
              <a:rPr lang="en-US" sz="1200" dirty="0">
                <a:solidFill>
                  <a:schemeClr val="tx2"/>
                </a:solidFill>
              </a:rPr>
              <a:t>Outputs from a ChatGPT can be improved significantly with context and prompt engineering introduced to the LLM via the LLM’s context window</a:t>
            </a:r>
            <a:endParaRPr lang="en-US" sz="1200" dirty="0"/>
          </a:p>
        </p:txBody>
      </p:sp>
      <p:sp>
        <p:nvSpPr>
          <p:cNvPr id="17" name="TextBox 16">
            <a:extLst>
              <a:ext uri="{FF2B5EF4-FFF2-40B4-BE49-F238E27FC236}">
                <a16:creationId xmlns:a16="http://schemas.microsoft.com/office/drawing/2014/main" id="{49137FD0-1891-B329-A713-A09F711BFD1C}"/>
              </a:ext>
            </a:extLst>
          </p:cNvPr>
          <p:cNvSpPr txBox="1"/>
          <p:nvPr/>
        </p:nvSpPr>
        <p:spPr>
          <a:xfrm>
            <a:off x="5072121" y="3069817"/>
            <a:ext cx="2041008" cy="629083"/>
          </a:xfrm>
          <a:prstGeom prst="rect">
            <a:avLst/>
          </a:prstGeom>
          <a:noFill/>
        </p:spPr>
        <p:txBody>
          <a:bodyPr wrap="none" rtlCol="0">
            <a:spAutoFit/>
          </a:bodyPr>
          <a:lstStyle/>
          <a:p>
            <a:pPr algn="ctr">
              <a:lnSpc>
                <a:spcPct val="120000"/>
              </a:lnSpc>
            </a:pPr>
            <a:r>
              <a:rPr lang="en-US" sz="1600" b="1" dirty="0">
                <a:solidFill>
                  <a:schemeClr val="accent3"/>
                </a:solidFill>
              </a:rPr>
              <a:t>Augmentation</a:t>
            </a:r>
            <a:br>
              <a:rPr lang="en-US" sz="1600" b="1" dirty="0">
                <a:solidFill>
                  <a:schemeClr val="accent3"/>
                </a:solidFill>
              </a:rPr>
            </a:br>
            <a:r>
              <a:rPr lang="en-US" sz="1400" b="1" i="1" dirty="0">
                <a:solidFill>
                  <a:schemeClr val="accent3"/>
                </a:solidFill>
              </a:rPr>
              <a:t>LLM + RAG + Prompt + UI</a:t>
            </a:r>
            <a:endParaRPr lang="en-US" sz="1600" b="1" i="1" dirty="0">
              <a:solidFill>
                <a:schemeClr val="accent3"/>
              </a:solidFill>
            </a:endParaRPr>
          </a:p>
        </p:txBody>
      </p:sp>
      <p:sp>
        <p:nvSpPr>
          <p:cNvPr id="18" name="Rectangle 17">
            <a:extLst>
              <a:ext uri="{FF2B5EF4-FFF2-40B4-BE49-F238E27FC236}">
                <a16:creationId xmlns:a16="http://schemas.microsoft.com/office/drawing/2014/main" id="{E9C51E92-2874-A793-AC83-53E8837C19E2}"/>
              </a:ext>
            </a:extLst>
          </p:cNvPr>
          <p:cNvSpPr/>
          <p:nvPr/>
        </p:nvSpPr>
        <p:spPr>
          <a:xfrm>
            <a:off x="5265778" y="4238193"/>
            <a:ext cx="1691462" cy="1628716"/>
          </a:xfrm>
          <a:prstGeom prst="rect">
            <a:avLst/>
          </a:prstGeom>
        </p:spPr>
        <p:txBody>
          <a:bodyPr wrap="square">
            <a:spAutoFit/>
          </a:bodyPr>
          <a:lstStyle/>
          <a:p>
            <a:pPr algn="ctr">
              <a:lnSpc>
                <a:spcPct val="120000"/>
              </a:lnSpc>
            </a:pPr>
            <a:r>
              <a:rPr lang="en-US" sz="1200" dirty="0">
                <a:solidFill>
                  <a:schemeClr val="tx2"/>
                </a:solidFill>
              </a:rPr>
              <a:t>The LLM can be fine tuned for specialist tasks or specialist knowledge introduced using RAG for the LLM to use that knowledge in its responses</a:t>
            </a:r>
            <a:endParaRPr lang="en-US" sz="1200" dirty="0"/>
          </a:p>
        </p:txBody>
      </p:sp>
      <p:grpSp>
        <p:nvGrpSpPr>
          <p:cNvPr id="21" name="Group 20">
            <a:extLst>
              <a:ext uri="{FF2B5EF4-FFF2-40B4-BE49-F238E27FC236}">
                <a16:creationId xmlns:a16="http://schemas.microsoft.com/office/drawing/2014/main" id="{A3C6F8DA-D75B-F833-8EE1-6E06450773D2}"/>
              </a:ext>
            </a:extLst>
          </p:cNvPr>
          <p:cNvGrpSpPr/>
          <p:nvPr/>
        </p:nvGrpSpPr>
        <p:grpSpPr>
          <a:xfrm>
            <a:off x="3655410" y="2175747"/>
            <a:ext cx="464344" cy="464344"/>
            <a:chOff x="4427654" y="3049909"/>
            <a:chExt cx="464344" cy="464344"/>
          </a:xfrm>
          <a:solidFill>
            <a:schemeClr val="bg1"/>
          </a:solidFill>
        </p:grpSpPr>
        <p:sp>
          <p:nvSpPr>
            <p:cNvPr id="22" name="AutoShape 123">
              <a:extLst>
                <a:ext uri="{FF2B5EF4-FFF2-40B4-BE49-F238E27FC236}">
                  <a16:creationId xmlns:a16="http://schemas.microsoft.com/office/drawing/2014/main" id="{43DBE470-EF0E-7609-D840-2EB011D41832}"/>
                </a:ext>
              </a:extLst>
            </p:cNvPr>
            <p:cNvSpPr>
              <a:spLocks/>
            </p:cNvSpPr>
            <p:nvPr/>
          </p:nvSpPr>
          <p:spPr bwMode="auto">
            <a:xfrm>
              <a:off x="4427654"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3" name="AutoShape 124">
              <a:extLst>
                <a:ext uri="{FF2B5EF4-FFF2-40B4-BE49-F238E27FC236}">
                  <a16:creationId xmlns:a16="http://schemas.microsoft.com/office/drawing/2014/main" id="{9658EA6A-1DE9-FDF8-7A92-294CE2902B5E}"/>
                </a:ext>
              </a:extLst>
            </p:cNvPr>
            <p:cNvSpPr>
              <a:spLocks/>
            </p:cNvSpPr>
            <p:nvPr/>
          </p:nvSpPr>
          <p:spPr bwMode="auto">
            <a:xfrm>
              <a:off x="4558623" y="318008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4" name="AutoShape 125">
              <a:extLst>
                <a:ext uri="{FF2B5EF4-FFF2-40B4-BE49-F238E27FC236}">
                  <a16:creationId xmlns:a16="http://schemas.microsoft.com/office/drawing/2014/main" id="{DD5EB18F-B548-6176-1783-6D161B6DC656}"/>
                </a:ext>
              </a:extLst>
            </p:cNvPr>
            <p:cNvSpPr>
              <a:spLocks/>
            </p:cNvSpPr>
            <p:nvPr/>
          </p:nvSpPr>
          <p:spPr bwMode="auto">
            <a:xfrm>
              <a:off x="4601485" y="322374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25" name="Oval 121">
            <a:extLst>
              <a:ext uri="{FF2B5EF4-FFF2-40B4-BE49-F238E27FC236}">
                <a16:creationId xmlns:a16="http://schemas.microsoft.com/office/drawing/2014/main" id="{93097344-4496-0ACE-D28F-AD187813E3FB}"/>
              </a:ext>
            </a:extLst>
          </p:cNvPr>
          <p:cNvSpPr>
            <a:spLocks noChangeArrowheads="1"/>
          </p:cNvSpPr>
          <p:nvPr/>
        </p:nvSpPr>
        <p:spPr bwMode="auto">
          <a:xfrm>
            <a:off x="8025232" y="1897554"/>
            <a:ext cx="1014413" cy="101600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6" name="Straight Connector 25">
            <a:extLst>
              <a:ext uri="{FF2B5EF4-FFF2-40B4-BE49-F238E27FC236}">
                <a16:creationId xmlns:a16="http://schemas.microsoft.com/office/drawing/2014/main" id="{A775CC1E-C384-F2C8-4E2F-F8EB1713B3A5}"/>
              </a:ext>
            </a:extLst>
          </p:cNvPr>
          <p:cNvCxnSpPr/>
          <p:nvPr/>
        </p:nvCxnSpPr>
        <p:spPr>
          <a:xfrm>
            <a:off x="7430317" y="1897554"/>
            <a:ext cx="0" cy="2746545"/>
          </a:xfrm>
          <a:prstGeom prst="line">
            <a:avLst/>
          </a:prstGeom>
          <a:ln>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79AC487-BC3F-D3A0-6760-B90CE7329EB8}"/>
              </a:ext>
            </a:extLst>
          </p:cNvPr>
          <p:cNvSpPr txBox="1"/>
          <p:nvPr/>
        </p:nvSpPr>
        <p:spPr>
          <a:xfrm>
            <a:off x="7296247" y="3069817"/>
            <a:ext cx="2472407" cy="887615"/>
          </a:xfrm>
          <a:prstGeom prst="rect">
            <a:avLst/>
          </a:prstGeom>
          <a:noFill/>
        </p:spPr>
        <p:txBody>
          <a:bodyPr wrap="none" rtlCol="0">
            <a:spAutoFit/>
          </a:bodyPr>
          <a:lstStyle/>
          <a:p>
            <a:pPr algn="ctr">
              <a:lnSpc>
                <a:spcPct val="120000"/>
              </a:lnSpc>
            </a:pPr>
            <a:r>
              <a:rPr lang="en-US" sz="1600" b="1" dirty="0">
                <a:solidFill>
                  <a:schemeClr val="accent4"/>
                </a:solidFill>
              </a:rPr>
              <a:t>Agentic AI</a:t>
            </a:r>
            <a:br>
              <a:rPr lang="en-US" sz="1600" b="1" dirty="0">
                <a:solidFill>
                  <a:schemeClr val="accent4"/>
                </a:solidFill>
              </a:rPr>
            </a:br>
            <a:r>
              <a:rPr lang="en-US" sz="1400" b="1" i="1" dirty="0">
                <a:solidFill>
                  <a:schemeClr val="accent4"/>
                </a:solidFill>
              </a:rPr>
              <a:t>LLM + RAG + Agents + Memory</a:t>
            </a:r>
            <a:br>
              <a:rPr lang="en-US" sz="1400" b="1" i="1" dirty="0">
                <a:solidFill>
                  <a:schemeClr val="accent4"/>
                </a:solidFill>
              </a:rPr>
            </a:br>
            <a:r>
              <a:rPr lang="en-US" sz="1400" b="1" i="1" dirty="0">
                <a:solidFill>
                  <a:schemeClr val="accent4"/>
                </a:solidFill>
              </a:rPr>
              <a:t> + MCP + Prompt + UI</a:t>
            </a:r>
            <a:endParaRPr lang="en-US" sz="1600" b="1" i="1" dirty="0">
              <a:solidFill>
                <a:schemeClr val="accent4"/>
              </a:solidFill>
            </a:endParaRPr>
          </a:p>
        </p:txBody>
      </p:sp>
      <p:sp>
        <p:nvSpPr>
          <p:cNvPr id="29" name="Rectangle 28">
            <a:extLst>
              <a:ext uri="{FF2B5EF4-FFF2-40B4-BE49-F238E27FC236}">
                <a16:creationId xmlns:a16="http://schemas.microsoft.com/office/drawing/2014/main" id="{6302CE2A-B307-AD7B-DCD9-0613F60BA266}"/>
              </a:ext>
            </a:extLst>
          </p:cNvPr>
          <p:cNvSpPr/>
          <p:nvPr/>
        </p:nvSpPr>
        <p:spPr>
          <a:xfrm>
            <a:off x="7705597" y="4238193"/>
            <a:ext cx="1691462" cy="2071914"/>
          </a:xfrm>
          <a:prstGeom prst="rect">
            <a:avLst/>
          </a:prstGeom>
        </p:spPr>
        <p:txBody>
          <a:bodyPr wrap="square">
            <a:spAutoFit/>
          </a:bodyPr>
          <a:lstStyle/>
          <a:p>
            <a:pPr algn="ctr">
              <a:lnSpc>
                <a:spcPct val="120000"/>
              </a:lnSpc>
            </a:pPr>
            <a:r>
              <a:rPr lang="en-US" sz="1200" dirty="0">
                <a:solidFill>
                  <a:schemeClr val="tx2"/>
                </a:solidFill>
              </a:rPr>
              <a:t>Specialised agents (often by role) can be created that work together under an orchestrating agent to carry out a series of specialist AI-enabled tasks to achieved a complex goal</a:t>
            </a:r>
            <a:endParaRPr lang="en-US" sz="1200" dirty="0"/>
          </a:p>
        </p:txBody>
      </p:sp>
      <p:sp>
        <p:nvSpPr>
          <p:cNvPr id="30" name="Oval 121">
            <a:extLst>
              <a:ext uri="{FF2B5EF4-FFF2-40B4-BE49-F238E27FC236}">
                <a16:creationId xmlns:a16="http://schemas.microsoft.com/office/drawing/2014/main" id="{E8CECFAA-1F84-8F4B-A8D9-EE6F363BE0AC}"/>
              </a:ext>
            </a:extLst>
          </p:cNvPr>
          <p:cNvSpPr>
            <a:spLocks noChangeArrowheads="1"/>
          </p:cNvSpPr>
          <p:nvPr/>
        </p:nvSpPr>
        <p:spPr bwMode="auto">
          <a:xfrm>
            <a:off x="10499914" y="1897554"/>
            <a:ext cx="1014413" cy="1016000"/>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31" name="Straight Connector 30">
            <a:extLst>
              <a:ext uri="{FF2B5EF4-FFF2-40B4-BE49-F238E27FC236}">
                <a16:creationId xmlns:a16="http://schemas.microsoft.com/office/drawing/2014/main" id="{8AC91785-7A71-0BC1-421B-09217C3C55AF}"/>
              </a:ext>
            </a:extLst>
          </p:cNvPr>
          <p:cNvCxnSpPr/>
          <p:nvPr/>
        </p:nvCxnSpPr>
        <p:spPr>
          <a:xfrm>
            <a:off x="9904999" y="1897554"/>
            <a:ext cx="0" cy="2746545"/>
          </a:xfrm>
          <a:prstGeom prst="line">
            <a:avLst/>
          </a:prstGeom>
          <a:ln>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4E06EC3-41C7-272A-09B3-E08DEAB49B6C}"/>
              </a:ext>
            </a:extLst>
          </p:cNvPr>
          <p:cNvSpPr txBox="1"/>
          <p:nvPr/>
        </p:nvSpPr>
        <p:spPr>
          <a:xfrm>
            <a:off x="9914171" y="3069817"/>
            <a:ext cx="2185919" cy="887615"/>
          </a:xfrm>
          <a:prstGeom prst="rect">
            <a:avLst/>
          </a:prstGeom>
          <a:noFill/>
        </p:spPr>
        <p:txBody>
          <a:bodyPr wrap="none" rtlCol="0">
            <a:spAutoFit/>
          </a:bodyPr>
          <a:lstStyle/>
          <a:p>
            <a:pPr algn="ctr">
              <a:lnSpc>
                <a:spcPct val="120000"/>
              </a:lnSpc>
            </a:pPr>
            <a:r>
              <a:rPr lang="en-US" sz="1600" b="1" dirty="0">
                <a:solidFill>
                  <a:schemeClr val="accent5"/>
                </a:solidFill>
              </a:rPr>
              <a:t>Autonomous Agents</a:t>
            </a:r>
            <a:br>
              <a:rPr lang="en-US" sz="1600" b="1" dirty="0">
                <a:solidFill>
                  <a:schemeClr val="accent5"/>
                </a:solidFill>
              </a:rPr>
            </a:br>
            <a:r>
              <a:rPr lang="en-US" sz="1400" b="1" i="1" dirty="0">
                <a:solidFill>
                  <a:schemeClr val="accent5"/>
                </a:solidFill>
              </a:rPr>
              <a:t>LLM + RAG + Agents + MCP</a:t>
            </a:r>
            <a:br>
              <a:rPr lang="en-US" sz="1400" b="1" i="1" dirty="0">
                <a:solidFill>
                  <a:schemeClr val="accent5"/>
                </a:solidFill>
              </a:rPr>
            </a:br>
            <a:r>
              <a:rPr lang="en-US" sz="1400" b="1" i="1" dirty="0">
                <a:solidFill>
                  <a:schemeClr val="accent5"/>
                </a:solidFill>
              </a:rPr>
              <a:t>+ Prompt + UI + Autonomy</a:t>
            </a:r>
            <a:endParaRPr lang="en-US" sz="1600" b="1" i="1" dirty="0">
              <a:solidFill>
                <a:schemeClr val="accent5"/>
              </a:solidFill>
            </a:endParaRPr>
          </a:p>
        </p:txBody>
      </p:sp>
      <p:sp>
        <p:nvSpPr>
          <p:cNvPr id="34" name="Rectangle 33">
            <a:extLst>
              <a:ext uri="{FF2B5EF4-FFF2-40B4-BE49-F238E27FC236}">
                <a16:creationId xmlns:a16="http://schemas.microsoft.com/office/drawing/2014/main" id="{4DE3EC32-1FCE-ABBF-77DE-C561B95D98B8}"/>
              </a:ext>
            </a:extLst>
          </p:cNvPr>
          <p:cNvSpPr/>
          <p:nvPr/>
        </p:nvSpPr>
        <p:spPr>
          <a:xfrm>
            <a:off x="10180279" y="4238193"/>
            <a:ext cx="1691462" cy="1185517"/>
          </a:xfrm>
          <a:prstGeom prst="rect">
            <a:avLst/>
          </a:prstGeom>
        </p:spPr>
        <p:txBody>
          <a:bodyPr wrap="square">
            <a:spAutoFit/>
          </a:bodyPr>
          <a:lstStyle/>
          <a:p>
            <a:pPr algn="ctr">
              <a:lnSpc>
                <a:spcPct val="120000"/>
              </a:lnSpc>
            </a:pPr>
            <a:r>
              <a:rPr lang="en-US" sz="1200" dirty="0">
                <a:solidFill>
                  <a:schemeClr val="tx2"/>
                </a:solidFill>
              </a:rPr>
              <a:t>The AI application can be allowed to operate autonomously – with humans in the loop or (potentially) without!</a:t>
            </a:r>
            <a:endParaRPr lang="en-US" sz="1200" dirty="0"/>
          </a:p>
        </p:txBody>
      </p:sp>
      <p:grpSp>
        <p:nvGrpSpPr>
          <p:cNvPr id="35" name="Group 34">
            <a:extLst>
              <a:ext uri="{FF2B5EF4-FFF2-40B4-BE49-F238E27FC236}">
                <a16:creationId xmlns:a16="http://schemas.microsoft.com/office/drawing/2014/main" id="{36C4F3DF-AA75-5C3F-055F-84CCBB0F1BED}"/>
              </a:ext>
            </a:extLst>
          </p:cNvPr>
          <p:cNvGrpSpPr/>
          <p:nvPr/>
        </p:nvGrpSpPr>
        <p:grpSpPr>
          <a:xfrm>
            <a:off x="5839513" y="2246961"/>
            <a:ext cx="465138" cy="406400"/>
            <a:chOff x="6357938" y="3535363"/>
            <a:chExt cx="465138" cy="406400"/>
          </a:xfrm>
          <a:solidFill>
            <a:schemeClr val="bg1"/>
          </a:solidFill>
        </p:grpSpPr>
        <p:sp>
          <p:nvSpPr>
            <p:cNvPr id="36" name="AutoShape 43">
              <a:extLst>
                <a:ext uri="{FF2B5EF4-FFF2-40B4-BE49-F238E27FC236}">
                  <a16:creationId xmlns:a16="http://schemas.microsoft.com/office/drawing/2014/main" id="{DE774E42-D372-9B28-E70C-7E16C9F00BD5}"/>
                </a:ext>
              </a:extLst>
            </p:cNvPr>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7" name="AutoShape 44">
              <a:extLst>
                <a:ext uri="{FF2B5EF4-FFF2-40B4-BE49-F238E27FC236}">
                  <a16:creationId xmlns:a16="http://schemas.microsoft.com/office/drawing/2014/main" id="{BFF409FD-6EAA-4371-9D8F-9EC081434224}"/>
                </a:ext>
              </a:extLst>
            </p:cNvPr>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8" name="AutoShape 45">
              <a:extLst>
                <a:ext uri="{FF2B5EF4-FFF2-40B4-BE49-F238E27FC236}">
                  <a16:creationId xmlns:a16="http://schemas.microsoft.com/office/drawing/2014/main" id="{AD9739F9-6254-DD93-B9EA-F0EDCE4C44D1}"/>
                </a:ext>
              </a:extLst>
            </p:cNvPr>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39" name="Group 38">
            <a:extLst>
              <a:ext uri="{FF2B5EF4-FFF2-40B4-BE49-F238E27FC236}">
                <a16:creationId xmlns:a16="http://schemas.microsoft.com/office/drawing/2014/main" id="{41E6B1CB-FEA2-0C7D-34A5-1E5047BEB37A}"/>
              </a:ext>
            </a:extLst>
          </p:cNvPr>
          <p:cNvGrpSpPr/>
          <p:nvPr/>
        </p:nvGrpSpPr>
        <p:grpSpPr>
          <a:xfrm>
            <a:off x="10745814" y="2195473"/>
            <a:ext cx="537369" cy="464344"/>
            <a:chOff x="9148085" y="2115665"/>
            <a:chExt cx="434975" cy="464344"/>
          </a:xfrm>
          <a:solidFill>
            <a:schemeClr val="bg1"/>
          </a:solidFill>
        </p:grpSpPr>
        <p:sp>
          <p:nvSpPr>
            <p:cNvPr id="40" name="AutoShape 78">
              <a:extLst>
                <a:ext uri="{FF2B5EF4-FFF2-40B4-BE49-F238E27FC236}">
                  <a16:creationId xmlns:a16="http://schemas.microsoft.com/office/drawing/2014/main" id="{C047BBE8-6042-DECE-07EE-B41B27B26939}"/>
                </a:ext>
              </a:extLst>
            </p:cNvPr>
            <p:cNvSpPr>
              <a:spLocks/>
            </p:cNvSpPr>
            <p:nvPr/>
          </p:nvSpPr>
          <p:spPr bwMode="auto">
            <a:xfrm>
              <a:off x="9148085" y="211566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1" name="AutoShape 79">
              <a:extLst>
                <a:ext uri="{FF2B5EF4-FFF2-40B4-BE49-F238E27FC236}">
                  <a16:creationId xmlns:a16="http://schemas.microsoft.com/office/drawing/2014/main" id="{F458C208-09A6-FB15-0695-3512626B07F0}"/>
                </a:ext>
              </a:extLst>
            </p:cNvPr>
            <p:cNvSpPr>
              <a:spLocks/>
            </p:cNvSpPr>
            <p:nvPr/>
          </p:nvSpPr>
          <p:spPr bwMode="auto">
            <a:xfrm>
              <a:off x="9206029" y="217360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2" name="AutoShape 80">
              <a:extLst>
                <a:ext uri="{FF2B5EF4-FFF2-40B4-BE49-F238E27FC236}">
                  <a16:creationId xmlns:a16="http://schemas.microsoft.com/office/drawing/2014/main" id="{78F88D0A-49EB-C564-BEC6-4B9B6EBA9194}"/>
                </a:ext>
              </a:extLst>
            </p:cNvPr>
            <p:cNvSpPr>
              <a:spLocks/>
            </p:cNvSpPr>
            <p:nvPr/>
          </p:nvSpPr>
          <p:spPr bwMode="auto">
            <a:xfrm>
              <a:off x="9379860" y="221726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43" name="Group 42">
            <a:extLst>
              <a:ext uri="{FF2B5EF4-FFF2-40B4-BE49-F238E27FC236}">
                <a16:creationId xmlns:a16="http://schemas.microsoft.com/office/drawing/2014/main" id="{90996507-C08C-71FB-F0BA-D920C2064CE4}"/>
              </a:ext>
            </a:extLst>
          </p:cNvPr>
          <p:cNvGrpSpPr/>
          <p:nvPr/>
        </p:nvGrpSpPr>
        <p:grpSpPr>
          <a:xfrm>
            <a:off x="8267169" y="2059644"/>
            <a:ext cx="367279" cy="406616"/>
            <a:chOff x="4427654" y="3049909"/>
            <a:chExt cx="464344" cy="464344"/>
          </a:xfrm>
          <a:solidFill>
            <a:schemeClr val="bg1"/>
          </a:solidFill>
        </p:grpSpPr>
        <p:sp>
          <p:nvSpPr>
            <p:cNvPr id="44" name="AutoShape 123">
              <a:extLst>
                <a:ext uri="{FF2B5EF4-FFF2-40B4-BE49-F238E27FC236}">
                  <a16:creationId xmlns:a16="http://schemas.microsoft.com/office/drawing/2014/main" id="{E8238412-56F6-7016-59EA-F51C1A0217C4}"/>
                </a:ext>
              </a:extLst>
            </p:cNvPr>
            <p:cNvSpPr>
              <a:spLocks/>
            </p:cNvSpPr>
            <p:nvPr/>
          </p:nvSpPr>
          <p:spPr bwMode="auto">
            <a:xfrm>
              <a:off x="4427654"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5" name="AutoShape 124">
              <a:extLst>
                <a:ext uri="{FF2B5EF4-FFF2-40B4-BE49-F238E27FC236}">
                  <a16:creationId xmlns:a16="http://schemas.microsoft.com/office/drawing/2014/main" id="{DF3FBD7F-AF56-1D9D-699B-9EE4D265ABC4}"/>
                </a:ext>
              </a:extLst>
            </p:cNvPr>
            <p:cNvSpPr>
              <a:spLocks/>
            </p:cNvSpPr>
            <p:nvPr/>
          </p:nvSpPr>
          <p:spPr bwMode="auto">
            <a:xfrm>
              <a:off x="4558623" y="318008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6" name="AutoShape 125">
              <a:extLst>
                <a:ext uri="{FF2B5EF4-FFF2-40B4-BE49-F238E27FC236}">
                  <a16:creationId xmlns:a16="http://schemas.microsoft.com/office/drawing/2014/main" id="{8FCDF5A8-9D13-D70A-A5F0-AA2334657468}"/>
                </a:ext>
              </a:extLst>
            </p:cNvPr>
            <p:cNvSpPr>
              <a:spLocks/>
            </p:cNvSpPr>
            <p:nvPr/>
          </p:nvSpPr>
          <p:spPr bwMode="auto">
            <a:xfrm>
              <a:off x="4601485" y="322374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47" name="Group 46">
            <a:extLst>
              <a:ext uri="{FF2B5EF4-FFF2-40B4-BE49-F238E27FC236}">
                <a16:creationId xmlns:a16="http://schemas.microsoft.com/office/drawing/2014/main" id="{1D71B902-470E-F411-D9EB-740D7BC40D74}"/>
              </a:ext>
            </a:extLst>
          </p:cNvPr>
          <p:cNvGrpSpPr/>
          <p:nvPr/>
        </p:nvGrpSpPr>
        <p:grpSpPr>
          <a:xfrm>
            <a:off x="8515299" y="2233475"/>
            <a:ext cx="367279" cy="406616"/>
            <a:chOff x="4427654" y="3049909"/>
            <a:chExt cx="464344" cy="464344"/>
          </a:xfrm>
          <a:solidFill>
            <a:schemeClr val="bg1"/>
          </a:solidFill>
        </p:grpSpPr>
        <p:sp>
          <p:nvSpPr>
            <p:cNvPr id="48" name="AutoShape 123">
              <a:extLst>
                <a:ext uri="{FF2B5EF4-FFF2-40B4-BE49-F238E27FC236}">
                  <a16:creationId xmlns:a16="http://schemas.microsoft.com/office/drawing/2014/main" id="{D454F247-EC35-6C3B-52E9-8CBF077C37A4}"/>
                </a:ext>
              </a:extLst>
            </p:cNvPr>
            <p:cNvSpPr>
              <a:spLocks/>
            </p:cNvSpPr>
            <p:nvPr/>
          </p:nvSpPr>
          <p:spPr bwMode="auto">
            <a:xfrm>
              <a:off x="4427654"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9" name="AutoShape 124">
              <a:extLst>
                <a:ext uri="{FF2B5EF4-FFF2-40B4-BE49-F238E27FC236}">
                  <a16:creationId xmlns:a16="http://schemas.microsoft.com/office/drawing/2014/main" id="{CA7BEF01-EDBB-C89B-F6BA-524EB0E9F6D3}"/>
                </a:ext>
              </a:extLst>
            </p:cNvPr>
            <p:cNvSpPr>
              <a:spLocks/>
            </p:cNvSpPr>
            <p:nvPr/>
          </p:nvSpPr>
          <p:spPr bwMode="auto">
            <a:xfrm>
              <a:off x="4558623" y="318008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0" name="AutoShape 125">
              <a:extLst>
                <a:ext uri="{FF2B5EF4-FFF2-40B4-BE49-F238E27FC236}">
                  <a16:creationId xmlns:a16="http://schemas.microsoft.com/office/drawing/2014/main" id="{0923AE0F-09BC-3A34-7A21-84A155B62195}"/>
                </a:ext>
              </a:extLst>
            </p:cNvPr>
            <p:cNvSpPr>
              <a:spLocks/>
            </p:cNvSpPr>
            <p:nvPr/>
          </p:nvSpPr>
          <p:spPr bwMode="auto">
            <a:xfrm>
              <a:off x="4601485" y="322374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51" name="Group 50">
            <a:extLst>
              <a:ext uri="{FF2B5EF4-FFF2-40B4-BE49-F238E27FC236}">
                <a16:creationId xmlns:a16="http://schemas.microsoft.com/office/drawing/2014/main" id="{E4E2D890-0093-B862-7B79-8B364581F0CD}"/>
              </a:ext>
            </a:extLst>
          </p:cNvPr>
          <p:cNvGrpSpPr/>
          <p:nvPr/>
        </p:nvGrpSpPr>
        <p:grpSpPr>
          <a:xfrm>
            <a:off x="8207595" y="2349544"/>
            <a:ext cx="367279" cy="406616"/>
            <a:chOff x="4427654" y="3049909"/>
            <a:chExt cx="464344" cy="464344"/>
          </a:xfrm>
          <a:solidFill>
            <a:schemeClr val="bg1"/>
          </a:solidFill>
        </p:grpSpPr>
        <p:sp>
          <p:nvSpPr>
            <p:cNvPr id="52" name="AutoShape 123">
              <a:extLst>
                <a:ext uri="{FF2B5EF4-FFF2-40B4-BE49-F238E27FC236}">
                  <a16:creationId xmlns:a16="http://schemas.microsoft.com/office/drawing/2014/main" id="{7AD54054-DB18-E9EE-38A2-E4E138298628}"/>
                </a:ext>
              </a:extLst>
            </p:cNvPr>
            <p:cNvSpPr>
              <a:spLocks/>
            </p:cNvSpPr>
            <p:nvPr/>
          </p:nvSpPr>
          <p:spPr bwMode="auto">
            <a:xfrm>
              <a:off x="4427654"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3" name="AutoShape 124">
              <a:extLst>
                <a:ext uri="{FF2B5EF4-FFF2-40B4-BE49-F238E27FC236}">
                  <a16:creationId xmlns:a16="http://schemas.microsoft.com/office/drawing/2014/main" id="{1420074B-833B-CE08-9433-77CFE7451EBA}"/>
                </a:ext>
              </a:extLst>
            </p:cNvPr>
            <p:cNvSpPr>
              <a:spLocks/>
            </p:cNvSpPr>
            <p:nvPr/>
          </p:nvSpPr>
          <p:spPr bwMode="auto">
            <a:xfrm>
              <a:off x="4558623" y="318008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4" name="AutoShape 125">
              <a:extLst>
                <a:ext uri="{FF2B5EF4-FFF2-40B4-BE49-F238E27FC236}">
                  <a16:creationId xmlns:a16="http://schemas.microsoft.com/office/drawing/2014/main" id="{30D2C0C3-CEC0-C2F1-DF2D-ED32681166C1}"/>
                </a:ext>
              </a:extLst>
            </p:cNvPr>
            <p:cNvSpPr>
              <a:spLocks/>
            </p:cNvSpPr>
            <p:nvPr/>
          </p:nvSpPr>
          <p:spPr bwMode="auto">
            <a:xfrm>
              <a:off x="4601485" y="322374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Tree>
    <p:extLst>
      <p:ext uri="{BB962C8B-B14F-4D97-AF65-F5344CB8AC3E}">
        <p14:creationId xmlns:p14="http://schemas.microsoft.com/office/powerpoint/2010/main" val="26133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000"/>
                            </p:stCondLst>
                            <p:childTnLst>
                              <p:par>
                                <p:cTn id="18" presetID="16" presetClass="entr" presetSubtype="42"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outHorizontal)">
                                      <p:cBhvr>
                                        <p:cTn id="20" dur="500"/>
                                        <p:tgtEl>
                                          <p:spTgt spid="8"/>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2500"/>
                            </p:stCondLst>
                            <p:childTnLst>
                              <p:par>
                                <p:cTn id="40" presetID="16" presetClass="entr" presetSubtype="42"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outHorizontal)">
                                      <p:cBhvr>
                                        <p:cTn id="42" dur="500"/>
                                        <p:tgtEl>
                                          <p:spTgt spid="9"/>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4000"/>
                            </p:stCondLst>
                            <p:childTnLst>
                              <p:par>
                                <p:cTn id="57" presetID="16" presetClass="entr" presetSubtype="42"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barn(outHorizontal)">
                                      <p:cBhvr>
                                        <p:cTn id="59" dur="500"/>
                                        <p:tgtEl>
                                          <p:spTgt spid="26"/>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ppt_w</p:attrName>
                                        </p:attrNameLst>
                                      </p:cBhvr>
                                      <p:tavLst>
                                        <p:tav tm="0">
                                          <p:val>
                                            <p:fltVal val="0"/>
                                          </p:val>
                                        </p:tav>
                                        <p:tav tm="100000">
                                          <p:val>
                                            <p:strVal val="#ppt_w"/>
                                          </p:val>
                                        </p:tav>
                                      </p:tavLst>
                                    </p:anim>
                                    <p:anim calcmode="lin" valueType="num">
                                      <p:cBhvr>
                                        <p:cTn id="64" dur="500" fill="hold"/>
                                        <p:tgtEl>
                                          <p:spTgt spid="25"/>
                                        </p:tgtEl>
                                        <p:attrNameLst>
                                          <p:attrName>ppt_h</p:attrName>
                                        </p:attrNameLst>
                                      </p:cBhvr>
                                      <p:tavLst>
                                        <p:tav tm="0">
                                          <p:val>
                                            <p:fltVal val="0"/>
                                          </p:val>
                                        </p:tav>
                                        <p:tav tm="100000">
                                          <p:val>
                                            <p:strVal val="#ppt_h"/>
                                          </p:val>
                                        </p:tav>
                                      </p:tavLst>
                                    </p:anim>
                                    <p:animEffect transition="in" filter="fade">
                                      <p:cBhvr>
                                        <p:cTn id="65" dur="500"/>
                                        <p:tgtEl>
                                          <p:spTgt spid="25"/>
                                        </p:tgtEl>
                                      </p:cBhvr>
                                    </p:animEffect>
                                  </p:childTnLst>
                                </p:cTn>
                              </p:par>
                            </p:childTnLst>
                          </p:cTn>
                        </p:par>
                        <p:par>
                          <p:cTn id="66" fill="hold">
                            <p:stCondLst>
                              <p:cond delay="5000"/>
                            </p:stCondLst>
                            <p:childTnLst>
                              <p:par>
                                <p:cTn id="67" presetID="10" presetClass="entr" presetSubtype="0"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par>
                          <p:cTn id="73" fill="hold">
                            <p:stCondLst>
                              <p:cond delay="5500"/>
                            </p:stCondLst>
                            <p:childTnLst>
                              <p:par>
                                <p:cTn id="74" presetID="16" presetClass="entr" presetSubtype="42"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barn(outHorizontal)">
                                      <p:cBhvr>
                                        <p:cTn id="76" dur="500"/>
                                        <p:tgtEl>
                                          <p:spTgt spid="31"/>
                                        </p:tgtEl>
                                      </p:cBhvr>
                                    </p:animEffect>
                                  </p:childTnLst>
                                </p:cTn>
                              </p:par>
                            </p:childTnLst>
                          </p:cTn>
                        </p:par>
                        <p:par>
                          <p:cTn id="77" fill="hold">
                            <p:stCondLst>
                              <p:cond delay="6000"/>
                            </p:stCondLst>
                            <p:childTnLst>
                              <p:par>
                                <p:cTn id="78" presetID="53" presetClass="entr" presetSubtype="16"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p:cTn id="80" dur="500" fill="hold"/>
                                        <p:tgtEl>
                                          <p:spTgt spid="30"/>
                                        </p:tgtEl>
                                        <p:attrNameLst>
                                          <p:attrName>ppt_w</p:attrName>
                                        </p:attrNameLst>
                                      </p:cBhvr>
                                      <p:tavLst>
                                        <p:tav tm="0">
                                          <p:val>
                                            <p:fltVal val="0"/>
                                          </p:val>
                                        </p:tav>
                                        <p:tav tm="100000">
                                          <p:val>
                                            <p:strVal val="#ppt_w"/>
                                          </p:val>
                                        </p:tav>
                                      </p:tavLst>
                                    </p:anim>
                                    <p:anim calcmode="lin" valueType="num">
                                      <p:cBhvr>
                                        <p:cTn id="81" dur="500" fill="hold"/>
                                        <p:tgtEl>
                                          <p:spTgt spid="30"/>
                                        </p:tgtEl>
                                        <p:attrNameLst>
                                          <p:attrName>ppt_h</p:attrName>
                                        </p:attrNameLst>
                                      </p:cBhvr>
                                      <p:tavLst>
                                        <p:tav tm="0">
                                          <p:val>
                                            <p:fltVal val="0"/>
                                          </p:val>
                                        </p:tav>
                                        <p:tav tm="100000">
                                          <p:val>
                                            <p:strVal val="#ppt_h"/>
                                          </p:val>
                                        </p:tav>
                                      </p:tavLst>
                                    </p:anim>
                                    <p:animEffect transition="in" filter="fade">
                                      <p:cBhvr>
                                        <p:cTn id="82" dur="500"/>
                                        <p:tgtEl>
                                          <p:spTgt spid="30"/>
                                        </p:tgtEl>
                                      </p:cBhvr>
                                    </p:animEffect>
                                  </p:childTnLst>
                                </p:cTn>
                              </p:par>
                            </p:childTnLst>
                          </p:cTn>
                        </p:par>
                        <p:par>
                          <p:cTn id="83" fill="hold">
                            <p:stCondLst>
                              <p:cond delay="6500"/>
                            </p:stCondLst>
                            <p:childTnLst>
                              <p:par>
                                <p:cTn id="84" presetID="10" presetClass="entr" presetSubtype="0" fill="hold" grpId="0" nodeType="after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1" grpId="0"/>
      <p:bldP spid="13" grpId="0" animBg="1"/>
      <p:bldP spid="15" grpId="0"/>
      <p:bldP spid="16" grpId="0"/>
      <p:bldP spid="17" grpId="0"/>
      <p:bldP spid="18" grpId="0"/>
      <p:bldP spid="25" grpId="0" animBg="1"/>
      <p:bldP spid="28" grpId="0"/>
      <p:bldP spid="29" grpId="0"/>
      <p:bldP spid="30" grpId="0" animBg="1"/>
      <p:bldP spid="33" grpId="0"/>
      <p:bldP spid="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3968A-AEE7-9175-3F37-09862841F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DBAA09-903A-44E4-91E0-CCC6C8D856BB}"/>
              </a:ext>
            </a:extLst>
          </p:cNvPr>
          <p:cNvSpPr>
            <a:spLocks noGrp="1"/>
          </p:cNvSpPr>
          <p:nvPr>
            <p:ph type="title"/>
          </p:nvPr>
        </p:nvSpPr>
        <p:spPr/>
        <p:txBody>
          <a:bodyPr/>
          <a:lstStyle/>
          <a:p>
            <a:r>
              <a:rPr lang="en-GB" dirty="0"/>
              <a:t>Demo: Prompting</a:t>
            </a:r>
            <a:endParaRPr lang="en-GB" sz="1600" dirty="0"/>
          </a:p>
        </p:txBody>
      </p:sp>
      <p:pic>
        <p:nvPicPr>
          <p:cNvPr id="3" name="Picture 2" descr="Roadworks Ahead A Frame Sign | UK ...">
            <a:extLst>
              <a:ext uri="{FF2B5EF4-FFF2-40B4-BE49-F238E27FC236}">
                <a16:creationId xmlns:a16="http://schemas.microsoft.com/office/drawing/2014/main" id="{E28A08BF-790C-9881-D3D7-B742AF0C7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2354580"/>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818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51147-52CC-68B6-88E1-2EEF483FA4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A444D-5C2A-198E-BF00-BC83053F3BFF}"/>
              </a:ext>
            </a:extLst>
          </p:cNvPr>
          <p:cNvSpPr>
            <a:spLocks noGrp="1"/>
          </p:cNvSpPr>
          <p:nvPr>
            <p:ph type="title"/>
          </p:nvPr>
        </p:nvSpPr>
        <p:spPr/>
        <p:txBody>
          <a:bodyPr/>
          <a:lstStyle/>
          <a:p>
            <a:r>
              <a:rPr lang="en-GB" dirty="0"/>
              <a:t>Demo: Augmentation</a:t>
            </a:r>
            <a:endParaRPr lang="en-GB" sz="1600" dirty="0"/>
          </a:p>
        </p:txBody>
      </p:sp>
      <p:pic>
        <p:nvPicPr>
          <p:cNvPr id="3" name="Picture 2" descr="Roadworks Ahead A Frame Sign | UK ...">
            <a:extLst>
              <a:ext uri="{FF2B5EF4-FFF2-40B4-BE49-F238E27FC236}">
                <a16:creationId xmlns:a16="http://schemas.microsoft.com/office/drawing/2014/main" id="{4AE1DF94-3D98-6ED9-44FA-E573CAD24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2354580"/>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422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D05D4-5ECE-6FB4-0520-EE42DBFD70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2BB7EA-B84C-E778-6595-3B5516746B6A}"/>
              </a:ext>
            </a:extLst>
          </p:cNvPr>
          <p:cNvSpPr>
            <a:spLocks noGrp="1"/>
          </p:cNvSpPr>
          <p:nvPr>
            <p:ph type="title"/>
          </p:nvPr>
        </p:nvSpPr>
        <p:spPr/>
        <p:txBody>
          <a:bodyPr/>
          <a:lstStyle/>
          <a:p>
            <a:r>
              <a:rPr lang="en-GB" dirty="0"/>
              <a:t>Demo: Agentic AI</a:t>
            </a:r>
            <a:endParaRPr lang="en-GB" sz="1600" dirty="0"/>
          </a:p>
        </p:txBody>
      </p:sp>
      <p:pic>
        <p:nvPicPr>
          <p:cNvPr id="3" name="Picture 2" descr="Roadworks Ahead A Frame Sign | UK ...">
            <a:extLst>
              <a:ext uri="{FF2B5EF4-FFF2-40B4-BE49-F238E27FC236}">
                <a16:creationId xmlns:a16="http://schemas.microsoft.com/office/drawing/2014/main" id="{16DF225D-3657-6E6F-5982-FD6268A64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2354580"/>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457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49234-0F80-057C-24FF-D4132445E1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7CD67B-B17C-5C79-BDCA-035453EEAD08}"/>
              </a:ext>
            </a:extLst>
          </p:cNvPr>
          <p:cNvSpPr>
            <a:spLocks noGrp="1"/>
          </p:cNvSpPr>
          <p:nvPr>
            <p:ph type="title"/>
          </p:nvPr>
        </p:nvSpPr>
        <p:spPr/>
        <p:txBody>
          <a:bodyPr/>
          <a:lstStyle/>
          <a:p>
            <a:r>
              <a:rPr lang="en-GB" dirty="0"/>
              <a:t>Demo: Autonomous AI (Coming Soon?)</a:t>
            </a:r>
            <a:endParaRPr lang="en-GB" sz="1600" dirty="0"/>
          </a:p>
        </p:txBody>
      </p:sp>
      <p:sp>
        <p:nvSpPr>
          <p:cNvPr id="5" name="TextBox 4">
            <a:extLst>
              <a:ext uri="{FF2B5EF4-FFF2-40B4-BE49-F238E27FC236}">
                <a16:creationId xmlns:a16="http://schemas.microsoft.com/office/drawing/2014/main" id="{DE07EEF5-BE8C-1A1A-91C2-864EBC654985}"/>
              </a:ext>
            </a:extLst>
          </p:cNvPr>
          <p:cNvSpPr txBox="1"/>
          <p:nvPr/>
        </p:nvSpPr>
        <p:spPr>
          <a:xfrm>
            <a:off x="5862320" y="2680176"/>
            <a:ext cx="3942080" cy="2308324"/>
          </a:xfrm>
          <a:prstGeom prst="rect">
            <a:avLst/>
          </a:prstGeom>
          <a:noFill/>
        </p:spPr>
        <p:txBody>
          <a:bodyPr wrap="square">
            <a:spAutoFit/>
          </a:bodyPr>
          <a:lstStyle/>
          <a:p>
            <a:r>
              <a:rPr lang="en-GB" b="0" i="0" u="none" strike="noStrike" dirty="0">
                <a:solidFill>
                  <a:schemeClr val="tx2"/>
                </a:solidFill>
                <a:effectLst/>
                <a:latin typeface="Google Sans"/>
              </a:rPr>
              <a:t>Sam Altman has stated that he and other tech CEOs have a betting pool for when the first one-person billion-dollar company will emerge, which he believes is now possible due to AI. He has also reportedly said that this company will be built by an individual using a laptop, internet, and AI agents. </a:t>
            </a:r>
            <a:endParaRPr lang="en-GB" dirty="0">
              <a:solidFill>
                <a:schemeClr val="tx2"/>
              </a:solidFill>
            </a:endParaRPr>
          </a:p>
        </p:txBody>
      </p:sp>
      <p:pic>
        <p:nvPicPr>
          <p:cNvPr id="26628" name="Picture 4" descr="Sam Altman: Meet the Tech Innovator at the Heart of OpenAI">
            <a:extLst>
              <a:ext uri="{FF2B5EF4-FFF2-40B4-BE49-F238E27FC236}">
                <a16:creationId xmlns:a16="http://schemas.microsoft.com/office/drawing/2014/main" id="{C44C633E-4A62-9DB0-B1EF-599EB4F72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080" y="2201382"/>
            <a:ext cx="3271203" cy="32659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2F1452-0963-90B4-D805-7EB6B0EB786A}"/>
              </a:ext>
            </a:extLst>
          </p:cNvPr>
          <p:cNvSpPr txBox="1"/>
          <p:nvPr/>
        </p:nvSpPr>
        <p:spPr>
          <a:xfrm>
            <a:off x="1553108" y="5793321"/>
            <a:ext cx="2969146" cy="369332"/>
          </a:xfrm>
          <a:prstGeom prst="rect">
            <a:avLst/>
          </a:prstGeom>
          <a:noFill/>
        </p:spPr>
        <p:txBody>
          <a:bodyPr wrap="none" rtlCol="0">
            <a:spAutoFit/>
          </a:bodyPr>
          <a:lstStyle/>
          <a:p>
            <a:r>
              <a:rPr lang="en-GB" dirty="0"/>
              <a:t>Sam Altman, Founder OpenAI</a:t>
            </a:r>
          </a:p>
        </p:txBody>
      </p:sp>
    </p:spTree>
    <p:extLst>
      <p:ext uri="{BB962C8B-B14F-4D97-AF65-F5344CB8AC3E}">
        <p14:creationId xmlns:p14="http://schemas.microsoft.com/office/powerpoint/2010/main" val="1868234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EE82-AC88-D6B7-CEA5-4E6876CF5CE2}"/>
              </a:ext>
            </a:extLst>
          </p:cNvPr>
          <p:cNvSpPr>
            <a:spLocks noGrp="1"/>
          </p:cNvSpPr>
          <p:nvPr>
            <p:ph type="title"/>
          </p:nvPr>
        </p:nvSpPr>
        <p:spPr/>
        <p:txBody>
          <a:bodyPr/>
          <a:lstStyle/>
          <a:p>
            <a:r>
              <a:rPr lang="en-GB"/>
              <a:t>Welcome from Nestor</a:t>
            </a:r>
            <a:endParaRPr lang="en-GB" dirty="0"/>
          </a:p>
        </p:txBody>
      </p:sp>
      <p:pic>
        <p:nvPicPr>
          <p:cNvPr id="9" name="Picture 8">
            <a:extLst>
              <a:ext uri="{FF2B5EF4-FFF2-40B4-BE49-F238E27FC236}">
                <a16:creationId xmlns:a16="http://schemas.microsoft.com/office/drawing/2014/main" id="{B4AB783D-2935-B836-AF08-E8A03E7AAB81}"/>
              </a:ext>
            </a:extLst>
          </p:cNvPr>
          <p:cNvPicPr>
            <a:picLocks noChangeAspect="1"/>
          </p:cNvPicPr>
          <p:nvPr/>
        </p:nvPicPr>
        <p:blipFill>
          <a:blip r:embed="rId2"/>
          <a:stretch>
            <a:fillRect/>
          </a:stretch>
        </p:blipFill>
        <p:spPr>
          <a:xfrm>
            <a:off x="3302000" y="1876543"/>
            <a:ext cx="5588000" cy="3733800"/>
          </a:xfrm>
          <a:prstGeom prst="rect">
            <a:avLst/>
          </a:prstGeom>
        </p:spPr>
      </p:pic>
    </p:spTree>
    <p:extLst>
      <p:ext uri="{BB962C8B-B14F-4D97-AF65-F5344CB8AC3E}">
        <p14:creationId xmlns:p14="http://schemas.microsoft.com/office/powerpoint/2010/main" val="2937423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ADE88-CBD2-60F9-FC3E-7C866C948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8E1E2-B0D2-E7DD-9A13-F8A8E2B331DD}"/>
              </a:ext>
            </a:extLst>
          </p:cNvPr>
          <p:cNvSpPr>
            <a:spLocks noGrp="1"/>
          </p:cNvSpPr>
          <p:nvPr>
            <p:ph type="title"/>
          </p:nvPr>
        </p:nvSpPr>
        <p:spPr/>
        <p:txBody>
          <a:bodyPr/>
          <a:lstStyle/>
          <a:p>
            <a:r>
              <a:rPr lang="en-GB" dirty="0"/>
              <a:t>Buzz Group Exercise</a:t>
            </a:r>
          </a:p>
        </p:txBody>
      </p:sp>
      <p:pic>
        <p:nvPicPr>
          <p:cNvPr id="7170" name="Picture 2" descr="Zoom One | Zoom MSP | System ...">
            <a:extLst>
              <a:ext uri="{FF2B5EF4-FFF2-40B4-BE49-F238E27FC236}">
                <a16:creationId xmlns:a16="http://schemas.microsoft.com/office/drawing/2014/main" id="{C16CA122-ADB9-B9EA-DF86-32DC86F11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1287" y="2726836"/>
            <a:ext cx="940137" cy="93595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Do I Use Buzz Groups In Training ...">
            <a:extLst>
              <a:ext uri="{FF2B5EF4-FFF2-40B4-BE49-F238E27FC236}">
                <a16:creationId xmlns:a16="http://schemas.microsoft.com/office/drawing/2014/main" id="{9A05515B-97B8-FB47-3C63-CD5F964F0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287" y="4143961"/>
            <a:ext cx="792354" cy="7923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1B7209-084B-C4A3-E4A7-A8EC49BB5C48}"/>
              </a:ext>
            </a:extLst>
          </p:cNvPr>
          <p:cNvSpPr txBox="1"/>
          <p:nvPr/>
        </p:nvSpPr>
        <p:spPr>
          <a:xfrm>
            <a:off x="899449" y="1654764"/>
            <a:ext cx="6327117" cy="369332"/>
          </a:xfrm>
          <a:prstGeom prst="rect">
            <a:avLst/>
          </a:prstGeom>
          <a:noFill/>
        </p:spPr>
        <p:txBody>
          <a:bodyPr wrap="none" rtlCol="0">
            <a:spAutoFit/>
          </a:bodyPr>
          <a:lstStyle/>
          <a:p>
            <a:r>
              <a:rPr lang="en-GB" b="1" dirty="0">
                <a:solidFill>
                  <a:schemeClr val="tx2"/>
                </a:solidFill>
              </a:rPr>
              <a:t>Share key actions for attendees, consultancies &amp; our profession ?</a:t>
            </a:r>
          </a:p>
        </p:txBody>
      </p:sp>
      <p:sp>
        <p:nvSpPr>
          <p:cNvPr id="6" name="TextBox 5">
            <a:extLst>
              <a:ext uri="{FF2B5EF4-FFF2-40B4-BE49-F238E27FC236}">
                <a16:creationId xmlns:a16="http://schemas.microsoft.com/office/drawing/2014/main" id="{36FE0AA9-6C64-9A1F-74D9-A92BB3D34F8E}"/>
              </a:ext>
            </a:extLst>
          </p:cNvPr>
          <p:cNvSpPr txBox="1"/>
          <p:nvPr/>
        </p:nvSpPr>
        <p:spPr>
          <a:xfrm>
            <a:off x="3577048" y="3010149"/>
            <a:ext cx="7433445" cy="369332"/>
          </a:xfrm>
          <a:prstGeom prst="rect">
            <a:avLst/>
          </a:prstGeom>
          <a:noFill/>
        </p:spPr>
        <p:txBody>
          <a:bodyPr wrap="none" rtlCol="0">
            <a:spAutoFit/>
          </a:bodyPr>
          <a:lstStyle/>
          <a:p>
            <a:r>
              <a:rPr lang="en-GB" dirty="0"/>
              <a:t>If </a:t>
            </a:r>
            <a:r>
              <a:rPr lang="en-GB" b="1" dirty="0">
                <a:solidFill>
                  <a:schemeClr val="tx2"/>
                </a:solidFill>
              </a:rPr>
              <a:t>on Zoom</a:t>
            </a:r>
            <a:r>
              <a:rPr lang="en-GB" dirty="0"/>
              <a:t>: Contribute into the “Chat” area - reading and building on others. </a:t>
            </a:r>
          </a:p>
        </p:txBody>
      </p:sp>
      <p:sp>
        <p:nvSpPr>
          <p:cNvPr id="7" name="TextBox 6">
            <a:extLst>
              <a:ext uri="{FF2B5EF4-FFF2-40B4-BE49-F238E27FC236}">
                <a16:creationId xmlns:a16="http://schemas.microsoft.com/office/drawing/2014/main" id="{072C31A8-7972-DC53-C87F-9AA30505CE55}"/>
              </a:ext>
            </a:extLst>
          </p:cNvPr>
          <p:cNvSpPr txBox="1"/>
          <p:nvPr/>
        </p:nvSpPr>
        <p:spPr>
          <a:xfrm>
            <a:off x="3577048" y="4216972"/>
            <a:ext cx="7332136" cy="646331"/>
          </a:xfrm>
          <a:prstGeom prst="rect">
            <a:avLst/>
          </a:prstGeom>
          <a:noFill/>
        </p:spPr>
        <p:txBody>
          <a:bodyPr wrap="square" rtlCol="0">
            <a:spAutoFit/>
          </a:bodyPr>
          <a:lstStyle/>
          <a:p>
            <a:r>
              <a:rPr lang="en-GB" dirty="0"/>
              <a:t>If </a:t>
            </a:r>
            <a:r>
              <a:rPr lang="en-GB" b="1" dirty="0">
                <a:solidFill>
                  <a:schemeClr val="tx2"/>
                </a:solidFill>
              </a:rPr>
              <a:t>in room</a:t>
            </a:r>
            <a:r>
              <a:rPr lang="en-GB" dirty="0"/>
              <a:t>: Organise into convenient small groups. Check around you that no-one is left out.  Discuss.</a:t>
            </a:r>
          </a:p>
        </p:txBody>
      </p:sp>
      <p:pic>
        <p:nvPicPr>
          <p:cNvPr id="7174" name="Picture 6" descr="Caution Symbol Vinyl decal Hazard Danger Warning Safety Vinyl Sticker">
            <a:extLst>
              <a:ext uri="{FF2B5EF4-FFF2-40B4-BE49-F238E27FC236}">
                <a16:creationId xmlns:a16="http://schemas.microsoft.com/office/drawing/2014/main" id="{E9FF2C2C-6FD2-D7C0-8C68-7C4253B6C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994" y="5417481"/>
            <a:ext cx="1057681" cy="10576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E14C12-45A3-97EC-1FE4-8C78648B1E3B}"/>
              </a:ext>
            </a:extLst>
          </p:cNvPr>
          <p:cNvSpPr txBox="1"/>
          <p:nvPr/>
        </p:nvSpPr>
        <p:spPr>
          <a:xfrm>
            <a:off x="3577048" y="5700794"/>
            <a:ext cx="4308487" cy="369332"/>
          </a:xfrm>
          <a:prstGeom prst="rect">
            <a:avLst/>
          </a:prstGeom>
          <a:noFill/>
        </p:spPr>
        <p:txBody>
          <a:bodyPr wrap="none" rtlCol="0">
            <a:spAutoFit/>
          </a:bodyPr>
          <a:lstStyle/>
          <a:p>
            <a:r>
              <a:rPr lang="en-GB" dirty="0"/>
              <a:t>Please don’t share confidential information!</a:t>
            </a:r>
          </a:p>
        </p:txBody>
      </p:sp>
    </p:spTree>
    <p:extLst>
      <p:ext uri="{BB962C8B-B14F-4D97-AF65-F5344CB8AC3E}">
        <p14:creationId xmlns:p14="http://schemas.microsoft.com/office/powerpoint/2010/main" val="1937472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BF9EC-411B-6C84-33C9-F3F806F542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1112E-4A4C-CCA3-9B99-27877B105B58}"/>
              </a:ext>
            </a:extLst>
          </p:cNvPr>
          <p:cNvSpPr>
            <a:spLocks noGrp="1"/>
          </p:cNvSpPr>
          <p:nvPr>
            <p:ph type="title"/>
          </p:nvPr>
        </p:nvSpPr>
        <p:spPr/>
        <p:txBody>
          <a:bodyPr/>
          <a:lstStyle/>
          <a:p>
            <a:r>
              <a:rPr lang="en-GB" dirty="0">
                <a:latin typeface="Aptos" panose="020B0004020202020204" pitchFamily="34" charset="0"/>
                <a:ea typeface="Aptos" panose="020B0004020202020204" pitchFamily="34" charset="0"/>
                <a:cs typeface="Times New Roman" panose="02020603050405020304" pitchFamily="18" charset="0"/>
              </a:rPr>
              <a:t>Vision:  Golden Age for Consulting</a:t>
            </a:r>
            <a:br>
              <a:rPr lang="en-GB" dirty="0">
                <a:latin typeface="Aptos" panose="020B0004020202020204" pitchFamily="34" charset="0"/>
                <a:ea typeface="Aptos" panose="020B0004020202020204" pitchFamily="34" charset="0"/>
                <a:cs typeface="Times New Roman" panose="02020603050405020304" pitchFamily="18" charset="0"/>
              </a:rPr>
            </a:br>
            <a:r>
              <a:rPr lang="en-GB" sz="2000" i="1" dirty="0">
                <a:latin typeface="Aptos" panose="020B0004020202020204" pitchFamily="34" charset="0"/>
                <a:ea typeface="Aptos" panose="020B0004020202020204" pitchFamily="34" charset="0"/>
                <a:cs typeface="Times New Roman" panose="02020603050405020304" pitchFamily="18" charset="0"/>
              </a:rPr>
              <a:t>with Britain as an AI Consulting superpower</a:t>
            </a:r>
            <a:endParaRPr lang="en-GB" i="1" dirty="0"/>
          </a:p>
        </p:txBody>
      </p:sp>
      <p:sp>
        <p:nvSpPr>
          <p:cNvPr id="4" name="TextBox 3">
            <a:extLst>
              <a:ext uri="{FF2B5EF4-FFF2-40B4-BE49-F238E27FC236}">
                <a16:creationId xmlns:a16="http://schemas.microsoft.com/office/drawing/2014/main" id="{D45C6867-87F4-45CE-75EB-0B9F4450ADF1}"/>
              </a:ext>
            </a:extLst>
          </p:cNvPr>
          <p:cNvSpPr txBox="1"/>
          <p:nvPr/>
        </p:nvSpPr>
        <p:spPr>
          <a:xfrm>
            <a:off x="5257800" y="2132958"/>
            <a:ext cx="6096000" cy="3547125"/>
          </a:xfrm>
          <a:prstGeom prst="rect">
            <a:avLst/>
          </a:prstGeom>
          <a:noFill/>
        </p:spPr>
        <p:txBody>
          <a:bodyPr wrap="square">
            <a:spAutoFit/>
          </a:bodyPr>
          <a:lstStyle/>
          <a:p>
            <a:pPr algn="l">
              <a:spcAft>
                <a:spcPts val="1500"/>
              </a:spcAft>
              <a:buNone/>
            </a:pPr>
            <a:r>
              <a:rPr lang="en-GB" b="0" i="1" u="none" strike="noStrike" dirty="0">
                <a:solidFill>
                  <a:schemeClr val="tx2"/>
                </a:solidFill>
                <a:effectLst/>
                <a:latin typeface="GDS Transport"/>
              </a:rPr>
              <a:t>“And we are going to make AI work for everyone in our country…</a:t>
            </a:r>
          </a:p>
          <a:p>
            <a:pPr algn="l">
              <a:spcAft>
                <a:spcPts val="1500"/>
              </a:spcAft>
              <a:buNone/>
            </a:pPr>
            <a:r>
              <a:rPr lang="en-GB" b="0" i="1" u="none" strike="noStrike" dirty="0">
                <a:solidFill>
                  <a:schemeClr val="tx2"/>
                </a:solidFill>
                <a:effectLst/>
                <a:latin typeface="GDS Transport"/>
              </a:rPr>
              <a:t>This is the nation of Babbage, Lovelace and Turing…</a:t>
            </a:r>
          </a:p>
          <a:p>
            <a:pPr algn="l">
              <a:spcAft>
                <a:spcPts val="1500"/>
              </a:spcAft>
              <a:buNone/>
            </a:pPr>
            <a:r>
              <a:rPr lang="en-GB" b="0" i="1" u="none" strike="noStrike" dirty="0">
                <a:solidFill>
                  <a:schemeClr val="tx2"/>
                </a:solidFill>
                <a:effectLst/>
                <a:latin typeface="GDS Transport"/>
              </a:rPr>
              <a:t>That gave birth to the modern computer and the World Wide Web … </a:t>
            </a:r>
          </a:p>
          <a:p>
            <a:pPr algn="l">
              <a:spcAft>
                <a:spcPts val="1500"/>
              </a:spcAft>
              <a:buNone/>
            </a:pPr>
            <a:r>
              <a:rPr lang="en-GB" b="0" i="1" u="none" strike="noStrike" dirty="0">
                <a:solidFill>
                  <a:schemeClr val="tx2"/>
                </a:solidFill>
                <a:effectLst/>
                <a:latin typeface="GDS Transport"/>
              </a:rPr>
              <a:t>So, mark my words – Britain will be one of the great AI superpowers.</a:t>
            </a:r>
          </a:p>
          <a:p>
            <a:pPr algn="l">
              <a:spcAft>
                <a:spcPts val="1500"/>
              </a:spcAft>
              <a:buNone/>
            </a:pPr>
            <a:r>
              <a:rPr lang="en-GB" b="0" i="1" u="none" strike="noStrike" dirty="0">
                <a:solidFill>
                  <a:schemeClr val="tx2"/>
                </a:solidFill>
                <a:effectLst/>
                <a:latin typeface="GDS Transport"/>
              </a:rPr>
              <a:t>Now, that’s not boosterism or wishful thinking… </a:t>
            </a:r>
          </a:p>
          <a:p>
            <a:pPr algn="l">
              <a:spcAft>
                <a:spcPts val="1500"/>
              </a:spcAft>
            </a:pPr>
            <a:r>
              <a:rPr lang="en-GB" b="0" i="1" u="none" strike="noStrike" dirty="0">
                <a:solidFill>
                  <a:schemeClr val="tx2"/>
                </a:solidFill>
                <a:effectLst/>
                <a:latin typeface="GDS Transport"/>
              </a:rPr>
              <a:t>This can be done, and it will be done.” </a:t>
            </a:r>
          </a:p>
        </p:txBody>
      </p:sp>
      <p:pic>
        <p:nvPicPr>
          <p:cNvPr id="31746" name="Picture 2" descr="The Rt Hon Sir Keir Starmer KCB KC MP">
            <a:extLst>
              <a:ext uri="{FF2B5EF4-FFF2-40B4-BE49-F238E27FC236}">
                <a16:creationId xmlns:a16="http://schemas.microsoft.com/office/drawing/2014/main" id="{F919F2EC-B925-A9C2-9951-A11DF196E4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 y="2192868"/>
            <a:ext cx="3751579" cy="25010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BDC838-A46B-C6C1-FE6A-079760729245}"/>
              </a:ext>
            </a:extLst>
          </p:cNvPr>
          <p:cNvSpPr txBox="1"/>
          <p:nvPr/>
        </p:nvSpPr>
        <p:spPr>
          <a:xfrm>
            <a:off x="698172" y="5083957"/>
            <a:ext cx="3484224" cy="861774"/>
          </a:xfrm>
          <a:prstGeom prst="rect">
            <a:avLst/>
          </a:prstGeom>
          <a:noFill/>
        </p:spPr>
        <p:txBody>
          <a:bodyPr wrap="none" rtlCol="0">
            <a:spAutoFit/>
          </a:bodyPr>
          <a:lstStyle/>
          <a:p>
            <a:pPr algn="ctr"/>
            <a:r>
              <a:rPr lang="en-GB" dirty="0"/>
              <a:t>Sir Kier Starmer, Prime Minister, UK</a:t>
            </a:r>
            <a:br>
              <a:rPr lang="en-GB" dirty="0"/>
            </a:br>
            <a:br>
              <a:rPr lang="en-GB" dirty="0"/>
            </a:br>
            <a:r>
              <a:rPr lang="en-GB" sz="1400" dirty="0"/>
              <a:t>(speech at UCL on 13/01/2025)</a:t>
            </a:r>
            <a:endParaRPr lang="en-GB" dirty="0"/>
          </a:p>
        </p:txBody>
      </p:sp>
    </p:spTree>
    <p:extLst>
      <p:ext uri="{BB962C8B-B14F-4D97-AF65-F5344CB8AC3E}">
        <p14:creationId xmlns:p14="http://schemas.microsoft.com/office/powerpoint/2010/main" val="1378907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0EE44-1533-9B18-4EFB-F36DA7BD0A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B6026-24AC-C704-0C0E-A91B05A7AA63}"/>
              </a:ext>
            </a:extLst>
          </p:cNvPr>
          <p:cNvSpPr>
            <a:spLocks noGrp="1"/>
          </p:cNvSpPr>
          <p:nvPr>
            <p:ph type="title"/>
          </p:nvPr>
        </p:nvSpPr>
        <p:spPr/>
        <p:txBody>
          <a:bodyPr/>
          <a:lstStyle/>
          <a:p>
            <a:r>
              <a:rPr lang="en-GB" dirty="0"/>
              <a:t>Anything BCS CONSIG should be doing for you?</a:t>
            </a:r>
          </a:p>
        </p:txBody>
      </p:sp>
      <p:pic>
        <p:nvPicPr>
          <p:cNvPr id="15362" name="Picture 2" descr="73+ Thousand Training Participants Royalty-Free Images, Stock Photos &amp;  Pictures | Shutterstock">
            <a:extLst>
              <a:ext uri="{FF2B5EF4-FFF2-40B4-BE49-F238E27FC236}">
                <a16:creationId xmlns:a16="http://schemas.microsoft.com/office/drawing/2014/main" id="{DB51D623-A3D9-F1E1-2C5F-786A696D78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429"/>
          <a:stretch>
            <a:fillRect/>
          </a:stretch>
        </p:blipFill>
        <p:spPr bwMode="auto">
          <a:xfrm>
            <a:off x="1037590" y="2211070"/>
            <a:ext cx="5499100" cy="314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6A92EB-09AB-97F4-F2A7-8105A90E900E}"/>
              </a:ext>
            </a:extLst>
          </p:cNvPr>
          <p:cNvSpPr txBox="1"/>
          <p:nvPr/>
        </p:nvSpPr>
        <p:spPr>
          <a:xfrm>
            <a:off x="7360921" y="2697480"/>
            <a:ext cx="4183380" cy="2123658"/>
          </a:xfrm>
          <a:prstGeom prst="rect">
            <a:avLst/>
          </a:prstGeom>
          <a:noFill/>
        </p:spPr>
        <p:txBody>
          <a:bodyPr wrap="square" rtlCol="0">
            <a:spAutoFit/>
          </a:bodyPr>
          <a:lstStyle/>
          <a:p>
            <a:r>
              <a:rPr lang="en-GB" dirty="0"/>
              <a:t>Connect with us via Email:</a:t>
            </a:r>
          </a:p>
          <a:p>
            <a:endParaRPr lang="en-GB" dirty="0"/>
          </a:p>
          <a:p>
            <a:r>
              <a:rPr lang="en-GB" dirty="0" err="1"/>
              <a:t>mm.plc.consulting@googlemail.com</a:t>
            </a:r>
            <a:endParaRPr lang="en-GB" dirty="0"/>
          </a:p>
          <a:p>
            <a:endParaRPr lang="en-GB" dirty="0"/>
          </a:p>
          <a:p>
            <a:endParaRPr lang="en-GB" dirty="0"/>
          </a:p>
          <a:p>
            <a:r>
              <a:rPr lang="en-GB" dirty="0"/>
              <a:t>Or nab a Committee Member afterwards </a:t>
            </a:r>
          </a:p>
          <a:p>
            <a:endParaRPr lang="en-GB" sz="2400" b="1" dirty="0">
              <a:solidFill>
                <a:schemeClr val="tx2"/>
              </a:solidFill>
            </a:endParaRPr>
          </a:p>
        </p:txBody>
      </p:sp>
    </p:spTree>
    <p:extLst>
      <p:ext uri="{BB962C8B-B14F-4D97-AF65-F5344CB8AC3E}">
        <p14:creationId xmlns:p14="http://schemas.microsoft.com/office/powerpoint/2010/main" val="373335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FF60-A413-9072-6458-89D205AEEC10}"/>
              </a:ext>
            </a:extLst>
          </p:cNvPr>
          <p:cNvSpPr>
            <a:spLocks noGrp="1"/>
          </p:cNvSpPr>
          <p:nvPr>
            <p:ph type="title"/>
          </p:nvPr>
        </p:nvSpPr>
        <p:spPr/>
        <p:txBody>
          <a:bodyPr/>
          <a:lstStyle/>
          <a:p>
            <a:r>
              <a:rPr lang="en-GB" dirty="0">
                <a:latin typeface="Aptos" panose="020B0004020202020204" pitchFamily="34" charset="0"/>
                <a:ea typeface="Aptos" panose="020B0004020202020204" pitchFamily="34" charset="0"/>
                <a:cs typeface="Times New Roman" panose="02020603050405020304" pitchFamily="18" charset="0"/>
              </a:rPr>
              <a:t>Homework:  Strategy Map</a:t>
            </a:r>
            <a:endParaRPr lang="en-GB" dirty="0"/>
          </a:p>
        </p:txBody>
      </p:sp>
      <p:pic>
        <p:nvPicPr>
          <p:cNvPr id="5" name="Picture 4" descr="Roadworks Ahead A Frame Sign | UK ...">
            <a:extLst>
              <a:ext uri="{FF2B5EF4-FFF2-40B4-BE49-F238E27FC236}">
                <a16:creationId xmlns:a16="http://schemas.microsoft.com/office/drawing/2014/main" id="{403BE77B-F815-8975-12A2-CD31D91B7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2354580"/>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914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6B69-C023-1CAF-F6DF-2B9CBECD8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6FDA2-4574-F070-39A5-F694B7EA43B4}"/>
              </a:ext>
            </a:extLst>
          </p:cNvPr>
          <p:cNvSpPr>
            <a:spLocks noGrp="1"/>
          </p:cNvSpPr>
          <p:nvPr>
            <p:ph type="title"/>
          </p:nvPr>
        </p:nvSpPr>
        <p:spPr/>
        <p:txBody>
          <a:bodyPr/>
          <a:lstStyle/>
          <a:p>
            <a:r>
              <a:rPr lang="en-GB" dirty="0">
                <a:latin typeface="Aptos" panose="020B0004020202020204" pitchFamily="34" charset="0"/>
                <a:ea typeface="Aptos" panose="020B0004020202020204" pitchFamily="34" charset="0"/>
                <a:cs typeface="Times New Roman" panose="02020603050405020304" pitchFamily="18" charset="0"/>
              </a:rPr>
              <a:t>Homework:  Strategic Grid</a:t>
            </a:r>
            <a:endParaRPr lang="en-GB" dirty="0"/>
          </a:p>
        </p:txBody>
      </p:sp>
      <p:pic>
        <p:nvPicPr>
          <p:cNvPr id="5" name="Picture 4" descr="Roadworks Ahead A Frame Sign | UK ...">
            <a:extLst>
              <a:ext uri="{FF2B5EF4-FFF2-40B4-BE49-F238E27FC236}">
                <a16:creationId xmlns:a16="http://schemas.microsoft.com/office/drawing/2014/main" id="{BC035C8A-7C89-8969-747A-9DCABAEDF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2354580"/>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065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B071E-E04A-7AFF-E450-0C90D0E4F9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4104E-28CC-A8C8-7C66-4E84ACDA334A}"/>
              </a:ext>
            </a:extLst>
          </p:cNvPr>
          <p:cNvSpPr>
            <a:spLocks noGrp="1"/>
          </p:cNvSpPr>
          <p:nvPr>
            <p:ph type="title"/>
          </p:nvPr>
        </p:nvSpPr>
        <p:spPr/>
        <p:txBody>
          <a:bodyPr/>
          <a:lstStyle/>
          <a:p>
            <a:r>
              <a:rPr lang="en-GB" dirty="0"/>
              <a:t>Final Word from Nestor</a:t>
            </a:r>
          </a:p>
        </p:txBody>
      </p:sp>
      <p:pic>
        <p:nvPicPr>
          <p:cNvPr id="9" name="Picture 8">
            <a:extLst>
              <a:ext uri="{FF2B5EF4-FFF2-40B4-BE49-F238E27FC236}">
                <a16:creationId xmlns:a16="http://schemas.microsoft.com/office/drawing/2014/main" id="{3446ADC1-2224-4692-BBBD-334FFEB91998}"/>
              </a:ext>
            </a:extLst>
          </p:cNvPr>
          <p:cNvPicPr>
            <a:picLocks noChangeAspect="1"/>
          </p:cNvPicPr>
          <p:nvPr/>
        </p:nvPicPr>
        <p:blipFill>
          <a:blip r:embed="rId2"/>
          <a:stretch>
            <a:fillRect/>
          </a:stretch>
        </p:blipFill>
        <p:spPr>
          <a:xfrm>
            <a:off x="3302000" y="1876543"/>
            <a:ext cx="5588000" cy="3733800"/>
          </a:xfrm>
          <a:prstGeom prst="rect">
            <a:avLst/>
          </a:prstGeom>
        </p:spPr>
      </p:pic>
    </p:spTree>
    <p:extLst>
      <p:ext uri="{BB962C8B-B14F-4D97-AF65-F5344CB8AC3E}">
        <p14:creationId xmlns:p14="http://schemas.microsoft.com/office/powerpoint/2010/main" val="3563201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533BC-4217-4AF3-99B1-DFF7D3D19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DB0957-6990-A573-9EB5-CA0315EF3569}"/>
              </a:ext>
            </a:extLst>
          </p:cNvPr>
          <p:cNvSpPr>
            <a:spLocks noGrp="1"/>
          </p:cNvSpPr>
          <p:nvPr>
            <p:ph type="title"/>
          </p:nvPr>
        </p:nvSpPr>
        <p:spPr/>
        <p:txBody>
          <a:bodyPr/>
          <a:lstStyle/>
          <a:p>
            <a:r>
              <a:rPr lang="en-GB" dirty="0"/>
              <a:t>Q&amp;A / Contributions &amp; Insights</a:t>
            </a:r>
          </a:p>
        </p:txBody>
      </p:sp>
      <p:pic>
        <p:nvPicPr>
          <p:cNvPr id="3" name="Picture 2" descr="73+ Thousand Training Participants Royalty-Free Images, Stock Photos &amp;  Pictures | Shutterstock">
            <a:extLst>
              <a:ext uri="{FF2B5EF4-FFF2-40B4-BE49-F238E27FC236}">
                <a16:creationId xmlns:a16="http://schemas.microsoft.com/office/drawing/2014/main" id="{6451A317-BCF6-5B3E-21B0-7AA039101C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429"/>
          <a:stretch>
            <a:fillRect/>
          </a:stretch>
        </p:blipFill>
        <p:spPr bwMode="auto">
          <a:xfrm>
            <a:off x="3604260" y="2411730"/>
            <a:ext cx="5499100"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312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D0E4A1-4769-AB6A-7EFA-552B1FDF69C5}"/>
              </a:ext>
            </a:extLst>
          </p:cNvPr>
          <p:cNvSpPr>
            <a:spLocks noGrp="1"/>
          </p:cNvSpPr>
          <p:nvPr>
            <p:ph type="title"/>
          </p:nvPr>
        </p:nvSpPr>
        <p:spPr/>
        <p:txBody>
          <a:bodyPr/>
          <a:lstStyle/>
          <a:p>
            <a:r>
              <a:rPr lang="en-GB" dirty="0"/>
              <a:t>Networking</a:t>
            </a:r>
          </a:p>
        </p:txBody>
      </p:sp>
      <p:pic>
        <p:nvPicPr>
          <p:cNvPr id="34818" name="Picture 2" descr="Shot of two unrecognisable businesspeople having coffee at a conference Tell me about your achievements over some tea networking conference stock pictures, royalty-free photos &amp; images">
            <a:extLst>
              <a:ext uri="{FF2B5EF4-FFF2-40B4-BE49-F238E27FC236}">
                <a16:creationId xmlns:a16="http://schemas.microsoft.com/office/drawing/2014/main" id="{68D793EB-47F0-35C3-9CBA-BD1BBD888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640" y="1891453"/>
            <a:ext cx="6014720" cy="400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896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990B-FAB0-5607-BB2A-EBE2E62DC684}"/>
              </a:ext>
            </a:extLst>
          </p:cNvPr>
          <p:cNvSpPr>
            <a:spLocks noGrp="1"/>
          </p:cNvSpPr>
          <p:nvPr>
            <p:ph type="title"/>
          </p:nvPr>
        </p:nvSpPr>
        <p:spPr>
          <a:xfrm>
            <a:off x="838200" y="356333"/>
            <a:ext cx="10515600" cy="716329"/>
          </a:xfrm>
        </p:spPr>
        <p:txBody>
          <a:bodyPr/>
          <a:lstStyle/>
          <a:p>
            <a:pPr algn="ctr"/>
            <a:r>
              <a:rPr lang="en-GB" b="1" dirty="0">
                <a:solidFill>
                  <a:schemeClr val="tx2"/>
                </a:solidFill>
              </a:rPr>
              <a:t>Will consultants be replaced by AI?</a:t>
            </a:r>
          </a:p>
        </p:txBody>
      </p:sp>
      <p:sp>
        <p:nvSpPr>
          <p:cNvPr id="4" name="TextBox 3">
            <a:extLst>
              <a:ext uri="{FF2B5EF4-FFF2-40B4-BE49-F238E27FC236}">
                <a16:creationId xmlns:a16="http://schemas.microsoft.com/office/drawing/2014/main" id="{7BD6DF6C-FC0B-5EC5-2125-649C9ECA79B0}"/>
              </a:ext>
            </a:extLst>
          </p:cNvPr>
          <p:cNvSpPr txBox="1"/>
          <p:nvPr/>
        </p:nvSpPr>
        <p:spPr>
          <a:xfrm>
            <a:off x="571500" y="1151940"/>
            <a:ext cx="11201400" cy="584775"/>
          </a:xfrm>
          <a:prstGeom prst="rect">
            <a:avLst/>
          </a:prstGeom>
          <a:noFill/>
        </p:spPr>
        <p:txBody>
          <a:bodyPr wrap="square" rtlCol="0">
            <a:spAutoFit/>
          </a:bodyPr>
          <a:lstStyle/>
          <a:p>
            <a:r>
              <a:rPr lang="en-GB" sz="1600" dirty="0"/>
              <a:t>Growing consensus among industry leaders that generative AI is poised to transform the consulting landscape, particularly by automating routine and procedural tasks.</a:t>
            </a:r>
          </a:p>
        </p:txBody>
      </p:sp>
      <p:pic>
        <p:nvPicPr>
          <p:cNvPr id="5122" name="Picture 2" descr="Sam Altman to Return as CEO of OpenAI ...">
            <a:extLst>
              <a:ext uri="{FF2B5EF4-FFF2-40B4-BE49-F238E27FC236}">
                <a16:creationId xmlns:a16="http://schemas.microsoft.com/office/drawing/2014/main" id="{5BF7CEC1-ED37-F7D8-C8DB-95056072B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07" y="3066661"/>
            <a:ext cx="1056428" cy="10564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86FD0B-89BA-7477-9675-8F4AD9CFFD1A}"/>
              </a:ext>
            </a:extLst>
          </p:cNvPr>
          <p:cNvSpPr txBox="1"/>
          <p:nvPr/>
        </p:nvSpPr>
        <p:spPr>
          <a:xfrm>
            <a:off x="2628896" y="3179376"/>
            <a:ext cx="8343901" cy="1077218"/>
          </a:xfrm>
          <a:prstGeom prst="rect">
            <a:avLst/>
          </a:prstGeom>
          <a:noFill/>
        </p:spPr>
        <p:txBody>
          <a:bodyPr wrap="square" rtlCol="0">
            <a:spAutoFit/>
          </a:bodyPr>
          <a:lstStyle/>
          <a:p>
            <a:r>
              <a:rPr lang="en-GB" sz="1600" i="1" dirty="0">
                <a:solidFill>
                  <a:schemeClr val="tx2"/>
                </a:solidFill>
              </a:rPr>
              <a:t>“Deep Research now handles 5% of all economic tasks, performing complex tasks such as product comparison and financial analysis, which were traditionally carried out by highly paid consultants.” </a:t>
            </a:r>
            <a:br>
              <a:rPr lang="en-GB" sz="1600" i="1" dirty="0">
                <a:solidFill>
                  <a:schemeClr val="tx2"/>
                </a:solidFill>
              </a:rPr>
            </a:br>
            <a:endParaRPr lang="en-GB" sz="1600" i="1" dirty="0">
              <a:solidFill>
                <a:schemeClr val="tx2"/>
              </a:solidFill>
            </a:endParaRPr>
          </a:p>
          <a:p>
            <a:r>
              <a:rPr lang="en-GB" sz="1600" b="1" i="1" dirty="0">
                <a:solidFill>
                  <a:schemeClr val="tx2"/>
                </a:solidFill>
              </a:rPr>
              <a:t>Sam Altman</a:t>
            </a:r>
            <a:r>
              <a:rPr lang="en-GB" sz="1600" i="1" dirty="0">
                <a:solidFill>
                  <a:schemeClr val="tx2"/>
                </a:solidFill>
              </a:rPr>
              <a:t>, CEO, OpenAI, February 2025 on Times Tech Podcast.</a:t>
            </a:r>
          </a:p>
        </p:txBody>
      </p:sp>
      <p:pic>
        <p:nvPicPr>
          <p:cNvPr id="5124" name="Picture 4" descr="Our Team | Google Cloud Partner | Qodea">
            <a:extLst>
              <a:ext uri="{FF2B5EF4-FFF2-40B4-BE49-F238E27FC236}">
                <a16:creationId xmlns:a16="http://schemas.microsoft.com/office/drawing/2014/main" id="{2A5C3BD9-BDEA-7A9F-FA64-4FBD4AE70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907" y="4322566"/>
            <a:ext cx="1056428" cy="10564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E16B22-0DB7-DED4-C1AB-F7ADB7E13275}"/>
              </a:ext>
            </a:extLst>
          </p:cNvPr>
          <p:cNvSpPr txBox="1"/>
          <p:nvPr/>
        </p:nvSpPr>
        <p:spPr>
          <a:xfrm>
            <a:off x="2628896" y="4435281"/>
            <a:ext cx="8203225" cy="1077218"/>
          </a:xfrm>
          <a:prstGeom prst="rect">
            <a:avLst/>
          </a:prstGeom>
          <a:noFill/>
        </p:spPr>
        <p:txBody>
          <a:bodyPr wrap="square" rtlCol="0">
            <a:spAutoFit/>
          </a:bodyPr>
          <a:lstStyle/>
          <a:p>
            <a:r>
              <a:rPr lang="en-GB" sz="1600" i="1" dirty="0">
                <a:solidFill>
                  <a:schemeClr val="tx2"/>
                </a:solidFill>
              </a:rPr>
              <a:t>“AI-driven automation could eliminate up to 50% of jobs in audit, tax, and advisory within three to five years.” </a:t>
            </a:r>
            <a:br>
              <a:rPr lang="en-GB" sz="1600" i="1" dirty="0">
                <a:solidFill>
                  <a:schemeClr val="tx2"/>
                </a:solidFill>
              </a:rPr>
            </a:br>
            <a:endParaRPr lang="en-GB" sz="1600" i="1" dirty="0">
              <a:solidFill>
                <a:schemeClr val="tx2"/>
              </a:solidFill>
            </a:endParaRPr>
          </a:p>
          <a:p>
            <a:r>
              <a:rPr lang="en-GB" sz="1600" b="1" i="1" dirty="0">
                <a:solidFill>
                  <a:schemeClr val="tx2"/>
                </a:solidFill>
              </a:rPr>
              <a:t>Alan Paton</a:t>
            </a:r>
            <a:r>
              <a:rPr lang="en-GB" sz="1600" i="1" dirty="0">
                <a:solidFill>
                  <a:schemeClr val="tx2"/>
                </a:solidFill>
              </a:rPr>
              <a:t> – Former PwC Partner and CEO of </a:t>
            </a:r>
            <a:r>
              <a:rPr lang="en-GB" sz="1600" i="1" dirty="0" err="1">
                <a:solidFill>
                  <a:schemeClr val="tx2"/>
                </a:solidFill>
              </a:rPr>
              <a:t>Qodea</a:t>
            </a:r>
            <a:r>
              <a:rPr lang="en-GB" sz="1600" i="1" dirty="0">
                <a:solidFill>
                  <a:schemeClr val="tx2"/>
                </a:solidFill>
              </a:rPr>
              <a:t>, May 2025 in Business Insider.</a:t>
            </a:r>
            <a:endParaRPr lang="en-GB" dirty="0"/>
          </a:p>
        </p:txBody>
      </p:sp>
      <p:pic>
        <p:nvPicPr>
          <p:cNvPr id="5126" name="Picture 6" descr="Mustafa Suleyman: The 100 Most ...">
            <a:extLst>
              <a:ext uri="{FF2B5EF4-FFF2-40B4-BE49-F238E27FC236}">
                <a16:creationId xmlns:a16="http://schemas.microsoft.com/office/drawing/2014/main" id="{77E906E1-1E01-61B6-AFD8-7DE29E1513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907" y="5555611"/>
            <a:ext cx="1056428" cy="11395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C2AD52-CE66-7E8E-F25E-066A635CA3BF}"/>
              </a:ext>
            </a:extLst>
          </p:cNvPr>
          <p:cNvSpPr txBox="1"/>
          <p:nvPr/>
        </p:nvSpPr>
        <p:spPr>
          <a:xfrm>
            <a:off x="2628897" y="5833009"/>
            <a:ext cx="8203225" cy="830997"/>
          </a:xfrm>
          <a:prstGeom prst="rect">
            <a:avLst/>
          </a:prstGeom>
          <a:noFill/>
        </p:spPr>
        <p:txBody>
          <a:bodyPr wrap="square" rtlCol="0">
            <a:spAutoFit/>
          </a:bodyPr>
          <a:lstStyle/>
          <a:p>
            <a:r>
              <a:rPr lang="en-GB" sz="1600" i="1" dirty="0">
                <a:solidFill>
                  <a:schemeClr val="tx2"/>
                </a:solidFill>
              </a:rPr>
              <a:t>“These are fundamentally </a:t>
            </a:r>
            <a:r>
              <a:rPr lang="en-GB" sz="1600" i="1" dirty="0" err="1">
                <a:solidFill>
                  <a:schemeClr val="tx2"/>
                </a:solidFill>
              </a:rPr>
              <a:t>labor</a:t>
            </a:r>
            <a:r>
              <a:rPr lang="en-GB" sz="1600" i="1" dirty="0">
                <a:solidFill>
                  <a:schemeClr val="tx2"/>
                </a:solidFill>
              </a:rPr>
              <a:t>-replacing tools.” </a:t>
            </a:r>
            <a:br>
              <a:rPr lang="en-GB" sz="1600" i="1" dirty="0">
                <a:solidFill>
                  <a:schemeClr val="tx2"/>
                </a:solidFill>
              </a:rPr>
            </a:br>
            <a:endParaRPr lang="en-GB" sz="1600" i="1" dirty="0">
              <a:solidFill>
                <a:schemeClr val="tx2"/>
              </a:solidFill>
            </a:endParaRPr>
          </a:p>
          <a:p>
            <a:r>
              <a:rPr lang="en-GB" sz="1600" b="1" i="1" dirty="0">
                <a:solidFill>
                  <a:schemeClr val="tx2"/>
                </a:solidFill>
              </a:rPr>
              <a:t>Mustafa Suleyman </a:t>
            </a:r>
            <a:r>
              <a:rPr lang="en-GB" sz="1600" i="1" dirty="0">
                <a:solidFill>
                  <a:schemeClr val="tx2"/>
                </a:solidFill>
              </a:rPr>
              <a:t>– Co-founder of DeepMind and CEO of Inflection AI, January 2024 at WEF.</a:t>
            </a:r>
          </a:p>
        </p:txBody>
      </p:sp>
      <p:sp>
        <p:nvSpPr>
          <p:cNvPr id="9" name="TextBox 8">
            <a:extLst>
              <a:ext uri="{FF2B5EF4-FFF2-40B4-BE49-F238E27FC236}">
                <a16:creationId xmlns:a16="http://schemas.microsoft.com/office/drawing/2014/main" id="{8F5C3D0B-831C-C505-1436-694658C28F99}"/>
              </a:ext>
            </a:extLst>
          </p:cNvPr>
          <p:cNvSpPr txBox="1"/>
          <p:nvPr/>
        </p:nvSpPr>
        <p:spPr>
          <a:xfrm>
            <a:off x="2708906" y="1915402"/>
            <a:ext cx="8503917" cy="1077218"/>
          </a:xfrm>
          <a:prstGeom prst="rect">
            <a:avLst/>
          </a:prstGeom>
          <a:noFill/>
        </p:spPr>
        <p:txBody>
          <a:bodyPr wrap="square" rtlCol="0">
            <a:spAutoFit/>
          </a:bodyPr>
          <a:lstStyle/>
          <a:p>
            <a:r>
              <a:rPr lang="en-GB" sz="1600" i="1" dirty="0">
                <a:solidFill>
                  <a:schemeClr val="tx2"/>
                </a:solidFill>
              </a:rPr>
              <a:t>“Who needs Accenture in the age of AI? …… As semi-autonomous AI agents sweep the world, who needs consultants?”</a:t>
            </a:r>
            <a:br>
              <a:rPr lang="en-GB" sz="1600" i="1" dirty="0">
                <a:solidFill>
                  <a:schemeClr val="tx2"/>
                </a:solidFill>
              </a:rPr>
            </a:br>
            <a:br>
              <a:rPr lang="en-GB" sz="1600" i="1" dirty="0">
                <a:solidFill>
                  <a:schemeClr val="tx2"/>
                </a:solidFill>
              </a:rPr>
            </a:br>
            <a:r>
              <a:rPr lang="en-GB" sz="1600" b="1" i="1" dirty="0">
                <a:solidFill>
                  <a:schemeClr val="tx2"/>
                </a:solidFill>
              </a:rPr>
              <a:t>Economist,</a:t>
            </a:r>
            <a:r>
              <a:rPr lang="en-GB" sz="1600" i="1" dirty="0">
                <a:solidFill>
                  <a:schemeClr val="tx2"/>
                </a:solidFill>
              </a:rPr>
              <a:t> June 2025</a:t>
            </a:r>
          </a:p>
        </p:txBody>
      </p:sp>
      <p:pic>
        <p:nvPicPr>
          <p:cNvPr id="4098" name="Picture 2" descr="Download The Economist Logo in SVG ...">
            <a:extLst>
              <a:ext uri="{FF2B5EF4-FFF2-40B4-BE49-F238E27FC236}">
                <a16:creationId xmlns:a16="http://schemas.microsoft.com/office/drawing/2014/main" id="{3C55B84E-3919-93EE-BDF7-D6D730183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815993"/>
            <a:ext cx="1540506" cy="102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831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476D-1BF5-7A15-C4C0-41BEEAE9659B}"/>
              </a:ext>
            </a:extLst>
          </p:cNvPr>
          <p:cNvSpPr>
            <a:spLocks noGrp="1"/>
          </p:cNvSpPr>
          <p:nvPr>
            <p:ph type="title"/>
          </p:nvPr>
        </p:nvSpPr>
        <p:spPr/>
        <p:txBody>
          <a:bodyPr/>
          <a:lstStyle/>
          <a:p>
            <a:pPr algn="ctr"/>
            <a:r>
              <a:rPr lang="en-GB" b="1">
                <a:solidFill>
                  <a:schemeClr val="tx2"/>
                </a:solidFill>
              </a:rPr>
              <a:t>BCS Expert Panel - AI in Consultancy</a:t>
            </a:r>
            <a:endParaRPr lang="en-GB" dirty="0">
              <a:solidFill>
                <a:schemeClr val="tx2"/>
              </a:solidFill>
            </a:endParaRPr>
          </a:p>
        </p:txBody>
      </p:sp>
      <p:sp>
        <p:nvSpPr>
          <p:cNvPr id="5" name="TextBox 4">
            <a:extLst>
              <a:ext uri="{FF2B5EF4-FFF2-40B4-BE49-F238E27FC236}">
                <a16:creationId xmlns:a16="http://schemas.microsoft.com/office/drawing/2014/main" id="{C4DACE3C-19A1-6DA6-BB1C-7AF83A9316A3}"/>
              </a:ext>
            </a:extLst>
          </p:cNvPr>
          <p:cNvSpPr txBox="1"/>
          <p:nvPr/>
        </p:nvSpPr>
        <p:spPr>
          <a:xfrm>
            <a:off x="6096000" y="1427718"/>
            <a:ext cx="5369960" cy="5293757"/>
          </a:xfrm>
          <a:prstGeom prst="rect">
            <a:avLst/>
          </a:prstGeom>
          <a:noFill/>
        </p:spPr>
        <p:txBody>
          <a:bodyPr wrap="square">
            <a:spAutoFit/>
          </a:bodyPr>
          <a:lstStyle/>
          <a:p>
            <a:r>
              <a:rPr lang="en-GB" b="1" dirty="0"/>
              <a:t>Innovative Applications:</a:t>
            </a:r>
            <a:br>
              <a:rPr lang="en-GB" b="1" dirty="0"/>
            </a:br>
            <a:endParaRPr lang="en-GB" dirty="0"/>
          </a:p>
          <a:p>
            <a:pPr marL="742950" lvl="1" indent="-285750">
              <a:buFont typeface="Arial" panose="020B0604020202020204" pitchFamily="34" charset="0"/>
              <a:buChar char="•"/>
            </a:pPr>
            <a:r>
              <a:rPr lang="en-GB" dirty="0"/>
              <a:t>Generative AI for enhanced client interaction</a:t>
            </a:r>
          </a:p>
          <a:p>
            <a:pPr marL="742950" lvl="1" indent="-285750">
              <a:buFont typeface="Arial" panose="020B0604020202020204" pitchFamily="34" charset="0"/>
              <a:buChar char="•"/>
            </a:pPr>
            <a:r>
              <a:rPr lang="en-GB" dirty="0"/>
              <a:t>Predictive analytics for strategic insights</a:t>
            </a:r>
          </a:p>
          <a:p>
            <a:pPr marL="742950" lvl="1" indent="-285750">
              <a:buFont typeface="Arial" panose="020B0604020202020204" pitchFamily="34" charset="0"/>
              <a:buChar char="•"/>
            </a:pPr>
            <a:r>
              <a:rPr lang="en-GB" dirty="0"/>
              <a:t>Intelligent automation streamlining processes</a:t>
            </a:r>
          </a:p>
          <a:p>
            <a:pPr marL="742950" lvl="1" indent="-285750">
              <a:buFont typeface="Arial" panose="020B0604020202020204" pitchFamily="34" charset="0"/>
              <a:buChar char="•"/>
            </a:pPr>
            <a:endParaRPr lang="en-GB" dirty="0"/>
          </a:p>
          <a:p>
            <a:r>
              <a:rPr lang="en-GB" b="1" dirty="0"/>
              <a:t>Implementation Challenges:</a:t>
            </a:r>
          </a:p>
          <a:p>
            <a:endParaRPr lang="en-GB" dirty="0"/>
          </a:p>
          <a:p>
            <a:pPr marL="742950" lvl="1" indent="-285750">
              <a:buFont typeface="Arial" panose="020B0604020202020204" pitchFamily="34" charset="0"/>
              <a:buChar char="•"/>
            </a:pPr>
            <a:r>
              <a:rPr lang="en-GB" dirty="0"/>
              <a:t>Ethical implications of AI usage</a:t>
            </a:r>
          </a:p>
          <a:p>
            <a:pPr marL="742950" lvl="1" indent="-285750">
              <a:buFont typeface="Arial" panose="020B0604020202020204" pitchFamily="34" charset="0"/>
              <a:buChar char="•"/>
            </a:pPr>
            <a:r>
              <a:rPr lang="en-GB" dirty="0"/>
              <a:t>Data privacy and compliance issues</a:t>
            </a:r>
          </a:p>
          <a:p>
            <a:pPr marL="742950" lvl="1" indent="-285750">
              <a:buFont typeface="Arial" panose="020B0604020202020204" pitchFamily="34" charset="0"/>
              <a:buChar char="•"/>
            </a:pPr>
            <a:r>
              <a:rPr lang="en-GB" dirty="0"/>
              <a:t>Continuous upskilling requirements</a:t>
            </a:r>
          </a:p>
          <a:p>
            <a:pPr marL="742950" lvl="1" indent="-285750">
              <a:buFont typeface="Arial" panose="020B0604020202020204" pitchFamily="34" charset="0"/>
              <a:buChar char="•"/>
            </a:pPr>
            <a:endParaRPr lang="en-GB" dirty="0"/>
          </a:p>
          <a:p>
            <a:r>
              <a:rPr lang="en-GB" b="1" dirty="0"/>
              <a:t>Real-World Impact:</a:t>
            </a:r>
          </a:p>
          <a:p>
            <a:endParaRPr lang="en-GB" dirty="0"/>
          </a:p>
          <a:p>
            <a:pPr marL="742950" lvl="1" indent="-285750">
              <a:buFont typeface="Arial" panose="020B0604020202020204" pitchFamily="34" charset="0"/>
              <a:buChar char="•"/>
            </a:pPr>
            <a:r>
              <a:rPr lang="en-GB" dirty="0"/>
              <a:t>Improved service delivery efficiency</a:t>
            </a:r>
          </a:p>
          <a:p>
            <a:pPr marL="742950" lvl="1" indent="-285750">
              <a:buFont typeface="Arial" panose="020B0604020202020204" pitchFamily="34" charset="0"/>
              <a:buChar char="•"/>
            </a:pPr>
            <a:r>
              <a:rPr lang="en-GB" dirty="0"/>
              <a:t>Enhanced client outcomes</a:t>
            </a:r>
          </a:p>
          <a:p>
            <a:pPr marL="742950" lvl="1" indent="-285750">
              <a:buFont typeface="Arial" panose="020B0604020202020204" pitchFamily="34" charset="0"/>
              <a:buChar char="•"/>
            </a:pPr>
            <a:r>
              <a:rPr lang="en-GB" dirty="0"/>
              <a:t>Competitive advantage through AI integration</a:t>
            </a:r>
            <a:br>
              <a:rPr lang="en-GB" dirty="0"/>
            </a:br>
            <a:endParaRPr lang="en-GB" dirty="0"/>
          </a:p>
          <a:p>
            <a:r>
              <a:rPr lang="en-GB" sz="1400" i="1" dirty="0"/>
              <a:t>Event by BCS Consultancy &amp; AI Specialist Groups (December 2024)</a:t>
            </a:r>
            <a:endParaRPr lang="en-GB" sz="1400" dirty="0"/>
          </a:p>
        </p:txBody>
      </p:sp>
      <p:pic>
        <p:nvPicPr>
          <p:cNvPr id="8" name="Picture 7">
            <a:extLst>
              <a:ext uri="{FF2B5EF4-FFF2-40B4-BE49-F238E27FC236}">
                <a16:creationId xmlns:a16="http://schemas.microsoft.com/office/drawing/2014/main" id="{44A3F101-5F5F-82A1-5D93-3F9EC3A6A34D}"/>
              </a:ext>
            </a:extLst>
          </p:cNvPr>
          <p:cNvPicPr>
            <a:picLocks noChangeAspect="1"/>
          </p:cNvPicPr>
          <p:nvPr/>
        </p:nvPicPr>
        <p:blipFill>
          <a:blip r:embed="rId2"/>
          <a:stretch>
            <a:fillRect/>
          </a:stretch>
        </p:blipFill>
        <p:spPr>
          <a:xfrm>
            <a:off x="399696" y="2379057"/>
            <a:ext cx="5250799" cy="2994328"/>
          </a:xfrm>
          <a:prstGeom prst="rect">
            <a:avLst/>
          </a:prstGeom>
        </p:spPr>
      </p:pic>
    </p:spTree>
    <p:extLst>
      <p:ext uri="{BB962C8B-B14F-4D97-AF65-F5344CB8AC3E}">
        <p14:creationId xmlns:p14="http://schemas.microsoft.com/office/powerpoint/2010/main" val="989612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D73B-9400-08E8-D822-F342C5B43995}"/>
              </a:ext>
            </a:extLst>
          </p:cNvPr>
          <p:cNvSpPr>
            <a:spLocks noGrp="1"/>
          </p:cNvSpPr>
          <p:nvPr>
            <p:ph type="title"/>
          </p:nvPr>
        </p:nvSpPr>
        <p:spPr/>
        <p:txBody>
          <a:bodyPr/>
          <a:lstStyle/>
          <a:p>
            <a:r>
              <a:rPr lang="en-GB" dirty="0"/>
              <a:t>Buzz Group Exercise</a:t>
            </a:r>
          </a:p>
        </p:txBody>
      </p:sp>
      <p:pic>
        <p:nvPicPr>
          <p:cNvPr id="7170" name="Picture 2" descr="Zoom One | Zoom MSP | System ...">
            <a:extLst>
              <a:ext uri="{FF2B5EF4-FFF2-40B4-BE49-F238E27FC236}">
                <a16:creationId xmlns:a16="http://schemas.microsoft.com/office/drawing/2014/main" id="{EC8C8400-D62F-C5BA-6EEC-6C5FF895E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1287" y="2726836"/>
            <a:ext cx="940137" cy="93595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Do I Use Buzz Groups In Training ...">
            <a:extLst>
              <a:ext uri="{FF2B5EF4-FFF2-40B4-BE49-F238E27FC236}">
                <a16:creationId xmlns:a16="http://schemas.microsoft.com/office/drawing/2014/main" id="{9F6A55B9-EEBA-B99C-348C-3FB44EC80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287" y="4143961"/>
            <a:ext cx="792354" cy="7923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152745-693D-0E5C-6E77-6B0D309F856E}"/>
              </a:ext>
            </a:extLst>
          </p:cNvPr>
          <p:cNvSpPr txBox="1"/>
          <p:nvPr/>
        </p:nvSpPr>
        <p:spPr>
          <a:xfrm>
            <a:off x="899449" y="1654764"/>
            <a:ext cx="10601364" cy="369332"/>
          </a:xfrm>
          <a:prstGeom prst="rect">
            <a:avLst/>
          </a:prstGeom>
          <a:noFill/>
        </p:spPr>
        <p:txBody>
          <a:bodyPr wrap="none" rtlCol="0">
            <a:spAutoFit/>
          </a:bodyPr>
          <a:lstStyle/>
          <a:p>
            <a:r>
              <a:rPr lang="en-GB" b="1" dirty="0">
                <a:solidFill>
                  <a:schemeClr val="tx2"/>
                </a:solidFill>
              </a:rPr>
              <a:t>Share where you are on using AI within your own consulting work and when working with other consultants?</a:t>
            </a:r>
          </a:p>
        </p:txBody>
      </p:sp>
      <p:sp>
        <p:nvSpPr>
          <p:cNvPr id="6" name="TextBox 5">
            <a:extLst>
              <a:ext uri="{FF2B5EF4-FFF2-40B4-BE49-F238E27FC236}">
                <a16:creationId xmlns:a16="http://schemas.microsoft.com/office/drawing/2014/main" id="{F43BB073-C3AF-CD24-DC1F-9A53F182CA41}"/>
              </a:ext>
            </a:extLst>
          </p:cNvPr>
          <p:cNvSpPr txBox="1"/>
          <p:nvPr/>
        </p:nvSpPr>
        <p:spPr>
          <a:xfrm>
            <a:off x="3577048" y="3010149"/>
            <a:ext cx="7433445" cy="369332"/>
          </a:xfrm>
          <a:prstGeom prst="rect">
            <a:avLst/>
          </a:prstGeom>
          <a:noFill/>
        </p:spPr>
        <p:txBody>
          <a:bodyPr wrap="none" rtlCol="0">
            <a:spAutoFit/>
          </a:bodyPr>
          <a:lstStyle/>
          <a:p>
            <a:r>
              <a:rPr lang="en-GB" dirty="0"/>
              <a:t>If </a:t>
            </a:r>
            <a:r>
              <a:rPr lang="en-GB" b="1" dirty="0">
                <a:solidFill>
                  <a:schemeClr val="tx2"/>
                </a:solidFill>
              </a:rPr>
              <a:t>on Zoom</a:t>
            </a:r>
            <a:r>
              <a:rPr lang="en-GB" dirty="0"/>
              <a:t>: Contribute into the “Chat” area - reading and building on others. </a:t>
            </a:r>
          </a:p>
        </p:txBody>
      </p:sp>
      <p:sp>
        <p:nvSpPr>
          <p:cNvPr id="7" name="TextBox 6">
            <a:extLst>
              <a:ext uri="{FF2B5EF4-FFF2-40B4-BE49-F238E27FC236}">
                <a16:creationId xmlns:a16="http://schemas.microsoft.com/office/drawing/2014/main" id="{1BB5C4A6-5014-DEA3-FFAF-9D40367E8459}"/>
              </a:ext>
            </a:extLst>
          </p:cNvPr>
          <p:cNvSpPr txBox="1"/>
          <p:nvPr/>
        </p:nvSpPr>
        <p:spPr>
          <a:xfrm>
            <a:off x="3577048" y="4216972"/>
            <a:ext cx="7332136" cy="646331"/>
          </a:xfrm>
          <a:prstGeom prst="rect">
            <a:avLst/>
          </a:prstGeom>
          <a:noFill/>
        </p:spPr>
        <p:txBody>
          <a:bodyPr wrap="square" rtlCol="0">
            <a:spAutoFit/>
          </a:bodyPr>
          <a:lstStyle/>
          <a:p>
            <a:r>
              <a:rPr lang="en-GB" dirty="0"/>
              <a:t>If </a:t>
            </a:r>
            <a:r>
              <a:rPr lang="en-GB" b="1" dirty="0">
                <a:solidFill>
                  <a:schemeClr val="tx2"/>
                </a:solidFill>
              </a:rPr>
              <a:t>in room</a:t>
            </a:r>
            <a:r>
              <a:rPr lang="en-GB" dirty="0"/>
              <a:t>: Organise into convenient small groups. Check around you that no-one is left out.  Discuss.</a:t>
            </a:r>
          </a:p>
        </p:txBody>
      </p:sp>
      <p:pic>
        <p:nvPicPr>
          <p:cNvPr id="7174" name="Picture 6" descr="Caution Symbol Vinyl decal Hazard Danger Warning Safety Vinyl Sticker">
            <a:extLst>
              <a:ext uri="{FF2B5EF4-FFF2-40B4-BE49-F238E27FC236}">
                <a16:creationId xmlns:a16="http://schemas.microsoft.com/office/drawing/2014/main" id="{E9F6DF9C-3091-8CE6-D128-D849E9253C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994" y="5417481"/>
            <a:ext cx="1057681" cy="10576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E4CAE3A-8A0E-6421-2208-E1ABB5135469}"/>
              </a:ext>
            </a:extLst>
          </p:cNvPr>
          <p:cNvSpPr txBox="1"/>
          <p:nvPr/>
        </p:nvSpPr>
        <p:spPr>
          <a:xfrm>
            <a:off x="3577048" y="5700794"/>
            <a:ext cx="4308487" cy="369332"/>
          </a:xfrm>
          <a:prstGeom prst="rect">
            <a:avLst/>
          </a:prstGeom>
          <a:noFill/>
        </p:spPr>
        <p:txBody>
          <a:bodyPr wrap="none" rtlCol="0">
            <a:spAutoFit/>
          </a:bodyPr>
          <a:lstStyle/>
          <a:p>
            <a:r>
              <a:rPr lang="en-GB" dirty="0"/>
              <a:t>Please don’t share confidential information!</a:t>
            </a:r>
          </a:p>
        </p:txBody>
      </p:sp>
    </p:spTree>
    <p:extLst>
      <p:ext uri="{BB962C8B-B14F-4D97-AF65-F5344CB8AC3E}">
        <p14:creationId xmlns:p14="http://schemas.microsoft.com/office/powerpoint/2010/main" val="4045171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28742F-5014-C25C-B71E-1C984DCE5F7F}"/>
              </a:ext>
            </a:extLst>
          </p:cNvPr>
          <p:cNvSpPr txBox="1"/>
          <p:nvPr/>
        </p:nvSpPr>
        <p:spPr>
          <a:xfrm>
            <a:off x="1452740" y="919137"/>
            <a:ext cx="9286518" cy="1569660"/>
          </a:xfrm>
          <a:prstGeom prst="rect">
            <a:avLst/>
          </a:prstGeom>
          <a:noFill/>
        </p:spPr>
        <p:txBody>
          <a:bodyPr wrap="none" rtlCol="0">
            <a:spAutoFit/>
          </a:bodyPr>
          <a:lstStyle/>
          <a:p>
            <a:pPr algn="ctr"/>
            <a:r>
              <a:rPr lang="en-GB" sz="3200" b="1" dirty="0">
                <a:solidFill>
                  <a:schemeClr val="tx2"/>
                </a:solidFill>
              </a:rPr>
              <a:t>Section 2</a:t>
            </a:r>
          </a:p>
          <a:p>
            <a:pPr algn="ctr"/>
            <a:endParaRPr lang="en-GB" sz="3200" b="1" dirty="0">
              <a:solidFill>
                <a:schemeClr val="tx2"/>
              </a:solidFill>
            </a:endParaRPr>
          </a:p>
          <a:p>
            <a:pPr algn="ctr"/>
            <a:r>
              <a:rPr lang="en-GB" sz="3200" b="1" dirty="0">
                <a:solidFill>
                  <a:schemeClr val="tx2"/>
                </a:solidFill>
              </a:rPr>
              <a:t>Where is business &amp; consultancy with AI enablement</a:t>
            </a:r>
            <a:r>
              <a:rPr lang="en-GB" sz="3200" dirty="0">
                <a:solidFill>
                  <a:schemeClr val="tx2"/>
                </a:solidFill>
              </a:rPr>
              <a:t> </a:t>
            </a:r>
          </a:p>
        </p:txBody>
      </p:sp>
      <p:pic>
        <p:nvPicPr>
          <p:cNvPr id="9218" name="Picture 2" descr="Direction Signpost Stock Photos ...">
            <a:extLst>
              <a:ext uri="{FF2B5EF4-FFF2-40B4-BE49-F238E27FC236}">
                <a16:creationId xmlns:a16="http://schemas.microsoft.com/office/drawing/2014/main" id="{120DB392-5A1F-4873-B621-B85FA8778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360" y="3407934"/>
            <a:ext cx="5669280" cy="253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1201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257719</TotalTime>
  <Words>7663</Words>
  <Application>Microsoft Macintosh PowerPoint</Application>
  <PresentationFormat>Widescreen</PresentationFormat>
  <Paragraphs>510</Paragraphs>
  <Slides>57</Slides>
  <Notes>8</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-webkit-standard</vt:lpstr>
      <vt:lpstr>Aptos</vt:lpstr>
      <vt:lpstr>Arial</vt:lpstr>
      <vt:lpstr>Calibri</vt:lpstr>
      <vt:lpstr>Calibri Light</vt:lpstr>
      <vt:lpstr>GDS Transport</vt:lpstr>
      <vt:lpstr>Gill Sans</vt:lpstr>
      <vt:lpstr>Google Sans</vt:lpstr>
      <vt:lpstr>Helvetica</vt:lpstr>
      <vt:lpstr>source-serif-pro</vt:lpstr>
      <vt:lpstr>Wingdings</vt:lpstr>
      <vt:lpstr>Office Theme</vt:lpstr>
      <vt:lpstr>PowerPoint Presentation</vt:lpstr>
      <vt:lpstr>BCS / CONSIG Notices &amp; Announcements</vt:lpstr>
      <vt:lpstr>PowerPoint Presentation</vt:lpstr>
      <vt:lpstr>Agenda</vt:lpstr>
      <vt:lpstr>Welcome from Nestor</vt:lpstr>
      <vt:lpstr>Will consultants be replaced by AI?</vt:lpstr>
      <vt:lpstr>BCS Expert Panel - AI in Consultancy</vt:lpstr>
      <vt:lpstr>Buzz Group Exercise</vt:lpstr>
      <vt:lpstr>PowerPoint Presentation</vt:lpstr>
      <vt:lpstr>The Coming Wave</vt:lpstr>
      <vt:lpstr>The Top 10 Gen AI Use Cases</vt:lpstr>
      <vt:lpstr>Anthropic measurement of usage by job type </vt:lpstr>
      <vt:lpstr>OpenAI ChatGPT Consumer Usage for Work</vt:lpstr>
      <vt:lpstr>MIT survey on failing Applied AI projects in corporates </vt:lpstr>
      <vt:lpstr>IBM survey on AI and consultancy </vt:lpstr>
      <vt:lpstr>Global AI consultancy revenues </vt:lpstr>
      <vt:lpstr>PowerPoint Presentation</vt:lpstr>
      <vt:lpstr>Types of Consultancies in Focus</vt:lpstr>
      <vt:lpstr>Participants’ Exercise</vt:lpstr>
      <vt:lpstr>PowerPoint Presentation</vt:lpstr>
      <vt:lpstr>Quotes from McKinsey Leaders</vt:lpstr>
      <vt:lpstr>Case: McKinsey’s “Lilli”</vt:lpstr>
      <vt:lpstr>Lillian Dombrowski: The Inspiration Behind Lilli</vt:lpstr>
      <vt:lpstr>Ask McKinsey!</vt:lpstr>
      <vt:lpstr>How will generative AI impact the consultancy industry?</vt:lpstr>
      <vt:lpstr>Case: AI at Boston Consulting Group (BCG)</vt:lpstr>
      <vt:lpstr>Case: BCG’s Enterprise GPT</vt:lpstr>
      <vt:lpstr>Case: AI at Bain</vt:lpstr>
      <vt:lpstr>Case: Bain’s Enterprise GPT &amp; CoPilot</vt:lpstr>
      <vt:lpstr>Case: AI at KPMG</vt:lpstr>
      <vt:lpstr>Case: AVA at KPMG</vt:lpstr>
      <vt:lpstr>Lessons from the Technical Lead for KPMG AVA</vt:lpstr>
      <vt:lpstr>KPMG’s “Trusted AI” Framework</vt:lpstr>
      <vt:lpstr>Case: PairD at Deloitte, a UK Developed GenAI Platform</vt:lpstr>
      <vt:lpstr>Case: PWC</vt:lpstr>
      <vt:lpstr>Case: Accenture</vt:lpstr>
      <vt:lpstr>Case: Unity Advisory</vt:lpstr>
      <vt:lpstr>Case: Dstyl</vt:lpstr>
      <vt:lpstr>Participants’ Exercise</vt:lpstr>
      <vt:lpstr>Insights: AI Developments across Consulting Industry</vt:lpstr>
      <vt:lpstr>Twin Approach Model for AI Enabled Consulting</vt:lpstr>
      <vt:lpstr>Frictionless Intelligence  Towards a theory of AI-enabled consulting</vt:lpstr>
      <vt:lpstr>Vibe Consulting Futures</vt:lpstr>
      <vt:lpstr>Demo: Advice on Building a Challenger Consultancy</vt:lpstr>
      <vt:lpstr>Generative &amp; Agentic AI for Consulting</vt:lpstr>
      <vt:lpstr>Demo: Prompting</vt:lpstr>
      <vt:lpstr>Demo: Augmentation</vt:lpstr>
      <vt:lpstr>Demo: Agentic AI</vt:lpstr>
      <vt:lpstr>Demo: Autonomous AI (Coming Soon?)</vt:lpstr>
      <vt:lpstr>Buzz Group Exercise</vt:lpstr>
      <vt:lpstr>Vision:  Golden Age for Consulting with Britain as an AI Consulting superpower</vt:lpstr>
      <vt:lpstr>Anything BCS CONSIG should be doing for you?</vt:lpstr>
      <vt:lpstr>Homework:  Strategy Map</vt:lpstr>
      <vt:lpstr>Homework:  Strategic Grid</vt:lpstr>
      <vt:lpstr>Final Word from Nestor</vt:lpstr>
      <vt:lpstr>Q&amp;A / Contributions &amp; Insights</vt:lpstr>
      <vt:lpstr>Networking</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Ocvembor</dc:creator>
  <cp:lastModifiedBy>Alan Warr</cp:lastModifiedBy>
  <cp:revision>2485</cp:revision>
  <cp:lastPrinted>2025-02-01T20:36:33Z</cp:lastPrinted>
  <dcterms:created xsi:type="dcterms:W3CDTF">2014-11-26T08:06:19Z</dcterms:created>
  <dcterms:modified xsi:type="dcterms:W3CDTF">2025-09-29T09:51:57Z</dcterms:modified>
</cp:coreProperties>
</file>